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2"/>
  </p:notesMasterIdLst>
  <p:sldIdLst>
    <p:sldId id="339" r:id="rId5"/>
    <p:sldId id="385" r:id="rId6"/>
    <p:sldId id="344" r:id="rId7"/>
    <p:sldId id="393" r:id="rId8"/>
    <p:sldId id="413" r:id="rId9"/>
    <p:sldId id="414" r:id="rId10"/>
    <p:sldId id="388" r:id="rId11"/>
    <p:sldId id="389" r:id="rId12"/>
    <p:sldId id="417" r:id="rId13"/>
    <p:sldId id="390" r:id="rId14"/>
    <p:sldId id="437" r:id="rId15"/>
    <p:sldId id="405" r:id="rId16"/>
    <p:sldId id="432" r:id="rId17"/>
    <p:sldId id="401" r:id="rId18"/>
    <p:sldId id="378" r:id="rId19"/>
    <p:sldId id="323" r:id="rId20"/>
    <p:sldId id="263"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A38A30-80D3-DA48-A074-F92EDD00B126}">
          <p14:sldIdLst>
            <p14:sldId id="339"/>
          </p14:sldIdLst>
        </p14:section>
        <p14:section name="Offering Overview" id="{87728DD3-2F6A-C14D-B0F6-C2461FE08A7E}">
          <p14:sldIdLst>
            <p14:sldId id="385"/>
            <p14:sldId id="344"/>
            <p14:sldId id="393"/>
            <p14:sldId id="413"/>
            <p14:sldId id="414"/>
            <p14:sldId id="388"/>
            <p14:sldId id="389"/>
            <p14:sldId id="417"/>
            <p14:sldId id="390"/>
            <p14:sldId id="437"/>
            <p14:sldId id="405"/>
            <p14:sldId id="432"/>
            <p14:sldId id="401"/>
          </p14:sldIdLst>
        </p14:section>
        <p14:section name="Use Cases" id="{3ACD9B10-E563-1943-AB05-4A557211FD0E}">
          <p14:sldIdLst>
            <p14:sldId id="378"/>
          </p14:sldIdLst>
        </p14:section>
        <p14:section name="Demo" id="{8A23BB68-3182-7C4F-9EA9-3834EB93EB99}">
          <p14:sldIdLst>
            <p14:sldId id="323"/>
            <p14:sldId id="26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06"/>
    <p:restoredTop sz="93010" autoAdjust="0"/>
  </p:normalViewPr>
  <p:slideViewPr>
    <p:cSldViewPr snapToGrid="0" snapToObjects="1" showGuides="1">
      <p:cViewPr varScale="1">
        <p:scale>
          <a:sx n="123" d="100"/>
          <a:sy n="123" d="100"/>
        </p:scale>
        <p:origin x="1032" y="176"/>
      </p:cViewPr>
      <p:guideLst>
        <p:guide orient="horz" pos="1620"/>
        <p:guide pos="2880"/>
      </p:guideLst>
    </p:cSldViewPr>
  </p:slideViewPr>
  <p:outlineViewPr>
    <p:cViewPr>
      <p:scale>
        <a:sx n="33" d="100"/>
        <a:sy n="33" d="100"/>
      </p:scale>
      <p:origin x="0" y="-2912"/>
    </p:cViewPr>
    <p:sldLst>
      <p:sld r:id="rId1" collapse="1"/>
    </p:sldLst>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AED143-1506-434C-B47D-CBF33F177BEB}" type="slidenum">
              <a:rPr lang="en-US" smtClean="0"/>
              <a:t>1</a:t>
            </a:fld>
            <a:endParaRPr lang="en-US"/>
          </a:p>
        </p:txBody>
      </p:sp>
    </p:spTree>
    <p:extLst>
      <p:ext uri="{BB962C8B-B14F-4D97-AF65-F5344CB8AC3E}">
        <p14:creationId xmlns:p14="http://schemas.microsoft.com/office/powerpoint/2010/main" val="70917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AI is typically defined as the ability of a machine to perform cognitive functions we associate with human minds, such as perceiving, reasoning, learning, interacting with the environment, problem solving, and even exercising creativity. Examples of technologies that enable AI to solve business problems are robotics and autonomous vehicles, computer vision, language, virtual agents, and machine learning.</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A convergence of algorithmic advances, data proliferation, and tremendous increases in computing power and storage has propelled AI from hype to reality.</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Most recent advances in AI have been achieved by applying machine learning to very large data sets. Machine</a:t>
            </a:r>
            <a:r>
              <a:rPr lang="en-US" sz="900" b="0" i="0" kern="1200" baseline="0">
                <a:solidFill>
                  <a:schemeClr val="tx1"/>
                </a:solidFill>
                <a:effectLst/>
                <a:latin typeface="+mn-lt"/>
                <a:ea typeface="+mn-ea"/>
                <a:cs typeface="+mn-cs"/>
              </a:rPr>
              <a:t> </a:t>
            </a:r>
            <a:r>
              <a:rPr lang="en-US" sz="900" b="0" i="0" kern="1200">
                <a:solidFill>
                  <a:schemeClr val="tx1"/>
                </a:solidFill>
                <a:effectLst/>
                <a:latin typeface="+mn-lt"/>
                <a:ea typeface="+mn-ea"/>
                <a:cs typeface="+mn-cs"/>
              </a:rPr>
              <a:t>learning algorithms detect </a:t>
            </a:r>
            <a:r>
              <a:rPr lang="en-US" sz="900" b="0" i="0" kern="1200" baseline="0">
                <a:solidFill>
                  <a:schemeClr val="tx1"/>
                </a:solidFill>
                <a:effectLst/>
                <a:latin typeface="+mn-lt"/>
                <a:ea typeface="+mn-ea"/>
                <a:cs typeface="+mn-cs"/>
              </a:rPr>
              <a:t> </a:t>
            </a:r>
            <a:r>
              <a:rPr lang="en-US" sz="900" b="0" i="0" kern="1200">
                <a:solidFill>
                  <a:schemeClr val="tx1"/>
                </a:solidFill>
                <a:effectLst/>
                <a:latin typeface="+mn-lt"/>
                <a:ea typeface="+mn-ea"/>
                <a:cs typeface="+mn-cs"/>
              </a:rPr>
              <a:t>patterns and learn how to make predictions and recommendations by processing data and experiences, rather than by receiving explicit programming instruction. </a:t>
            </a:r>
          </a:p>
          <a:p>
            <a:r>
              <a:rPr lang="en-US" sz="900" b="0" i="0" kern="1200">
                <a:solidFill>
                  <a:schemeClr val="tx1"/>
                </a:solidFill>
                <a:effectLst/>
                <a:latin typeface="+mn-lt"/>
                <a:ea typeface="+mn-ea"/>
                <a:cs typeface="+mn-cs"/>
              </a:rPr>
              <a:t>The algorithms also adapt in response to new data and experiences to improve efficacy over time. </a:t>
            </a:r>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10795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Data Science and Visualization portfolio can</a:t>
            </a:r>
            <a:r>
              <a:rPr lang="en-US" baseline="0" dirty="0"/>
              <a:t> really </a:t>
            </a:r>
            <a:r>
              <a:rPr lang="en-US" dirty="0"/>
              <a:t>propel organizations through </a:t>
            </a:r>
            <a:r>
              <a:rPr lang="en-US" baseline="0" dirty="0"/>
              <a:t>the different stages in this maturity curve. The various tools in the portfolio that we are covering in this presentation are essential throughout a customer’s journey from Data Driven, to Insight Driven and they excel at creating the Digital Transformation outcomes. These are the tools that can extract value from data through the descriptive visualizations, diagnostic analytics, planning analytics and data science and machine learning models and approaches.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idx="10"/>
          </p:nvPr>
        </p:nvSpPr>
        <p:spPr>
          <a:xfrm>
            <a:off x="3884612" y="8685213"/>
            <a:ext cx="2971799" cy="457200"/>
          </a:xfrm>
          <a:prstGeom prst="rect">
            <a:avLst/>
          </a:prstGeom>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334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Deep learning is a type of machine learning that can process a wider range of data resources, requires less data preprocessing by humans, and can often produce more accurate results than traditional machine-learning approaches (although it requires a larger amount of data to do so). </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In deep learning, interconnected layers of </a:t>
            </a:r>
            <a:r>
              <a:rPr lang="en-US" sz="900" b="0" i="0" kern="1200" err="1">
                <a:solidFill>
                  <a:schemeClr val="tx1"/>
                </a:solidFill>
                <a:effectLst/>
                <a:latin typeface="+mn-lt"/>
                <a:ea typeface="+mn-ea"/>
                <a:cs typeface="+mn-cs"/>
              </a:rPr>
              <a:t>softwarebased</a:t>
            </a:r>
            <a:r>
              <a:rPr lang="en-US" sz="900" b="0" i="0" kern="1200">
                <a:solidFill>
                  <a:schemeClr val="tx1"/>
                </a:solidFill>
                <a:effectLst/>
                <a:latin typeface="+mn-lt"/>
                <a:ea typeface="+mn-ea"/>
                <a:cs typeface="+mn-cs"/>
              </a:rPr>
              <a:t> calculators known as “neurons” form a neural network. The network can ingest vast amounts of input data and process them through multiple layers that learn increasingly complex features of the data at each layer. The network can then make a determination about the data, learn if its determination is correct, and use what it has learned to make determinations about new data. For example, once it learns what an object looks like, it can recognize the object in a new image.</a:t>
            </a:r>
            <a:endParaRPr lang="en-US"/>
          </a:p>
        </p:txBody>
      </p:sp>
      <p:sp>
        <p:nvSpPr>
          <p:cNvPr id="4" name="Slide Number Placeholder 3"/>
          <p:cNvSpPr>
            <a:spLocks noGrp="1"/>
          </p:cNvSpPr>
          <p:nvPr>
            <p:ph type="sldNum" sz="quarter" idx="10"/>
          </p:nvPr>
        </p:nvSpPr>
        <p:spPr/>
        <p:txBody>
          <a:bodyPr/>
          <a:lstStyle/>
          <a:p>
            <a:fld id="{0529C4E9-9815-2C4B-8773-F08204D37298}" type="slidenum">
              <a:rPr lang="en-US" smtClean="0"/>
              <a:t>5</a:t>
            </a:fld>
            <a:endParaRPr lang="en-US"/>
          </a:p>
        </p:txBody>
      </p:sp>
    </p:spTree>
    <p:extLst>
      <p:ext uri="{BB962C8B-B14F-4D97-AF65-F5344CB8AC3E}">
        <p14:creationId xmlns:p14="http://schemas.microsoft.com/office/powerpoint/2010/main" val="195779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1276619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79747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1003300" y="642938"/>
            <a:ext cx="4903788" cy="2759075"/>
          </a:xfrm>
          <a:ln/>
        </p:spPr>
      </p:sp>
      <p:sp>
        <p:nvSpPr>
          <p:cNvPr id="15363" name="Notes Placeholder 2"/>
          <p:cNvSpPr>
            <a:spLocks noGrp="1"/>
          </p:cNvSpPr>
          <p:nvPr>
            <p:ph type="body" idx="1"/>
          </p:nvPr>
        </p:nvSpPr>
        <p:spPr>
          <a:xfrm>
            <a:off x="109726" y="3639312"/>
            <a:ext cx="6693408" cy="5029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Now let’s dig into the IBM Data Science Experience (DSX). DSX is a single place to Learn, Create, and Collaborate – the 3 pillars of a successful data science organization. With DSX we are making it easier for data scientists and data science teams to learn new skills and technologies from the fast moving data science profession.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r>
              <a:rPr lang="en-US" sz="1050" baseline="0"/>
              <a:t>Users can join the 400,000+ registered users on Big Data University to take courses and administer custom curriculum on Data Science. DSX also provides freely available datasets, code samples, tutorials and articles from the data science community, thereby making it easier for data scientists to learn in-context.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We also know that a data science team isn’t going to standardize on a single technology or tool – data scientists need an open and integrated platform that brings all of their tools in one place. DSX brings together the best of open source such as </a:t>
            </a:r>
            <a:r>
              <a:rPr lang="en-US" sz="1050" baseline="0" err="1"/>
              <a:t>RStudio</a:t>
            </a:r>
            <a:r>
              <a:rPr lang="en-US" sz="1050" baseline="0"/>
              <a:t>, Spark, and Python in an integrated environment along with IBM value-adds, such as a managed Spark service and data shaping capabilities all in a secure and governed way.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Users can collaborate in DSX with ease -- you can manage project assets and user collaboration through built-in social features for sharing, forking, and reusing assets. These built-in collaboration features can really help boost team productivity and managing projects across their lifecycle. </a:t>
            </a:r>
            <a:endParaRPr lang="en-US" altLang="en-US" sz="1050" b="0" kern="1200">
              <a:solidFill>
                <a:schemeClr val="tx1"/>
              </a:solidFill>
              <a:ea typeface="+mn-ea"/>
              <a:cs typeface="Helvetica" panose="020B0604020202020204" pitchFamily="34" charset="0"/>
            </a:endParaRPr>
          </a:p>
        </p:txBody>
      </p:sp>
      <p:sp>
        <p:nvSpPr>
          <p:cNvPr id="15364" name="Slide Number Placeholder 3"/>
          <p:cNvSpPr>
            <a:spLocks noGrp="1"/>
          </p:cNvSpPr>
          <p:nvPr>
            <p:ph type="sldNum" sz="quarter" idx="5"/>
          </p:nvPr>
        </p:nvSpPr>
        <p:spPr>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fld id="{CC7F9C0A-1EEF-4C24-905E-80AE65F2C6C0}" type="slidenum">
              <a:rPr lang="en-US" altLang="en-US"/>
              <a:pPr/>
              <a:t>13</a:t>
            </a:fld>
            <a:endParaRPr lang="en-US" altLang="en-US"/>
          </a:p>
        </p:txBody>
      </p:sp>
    </p:spTree>
    <p:extLst>
      <p:ext uri="{BB962C8B-B14F-4D97-AF65-F5344CB8AC3E}">
        <p14:creationId xmlns:p14="http://schemas.microsoft.com/office/powerpoint/2010/main" val="951498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91556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1939342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Watson and Cloud Platform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3277876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Watson and Cloud Platform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t>‹#›</a:t>
            </a:fld>
            <a:endParaRPr/>
          </a:p>
        </p:txBody>
      </p:sp>
    </p:spTree>
    <p:extLst>
      <p:ext uri="{BB962C8B-B14F-4D97-AF65-F5344CB8AC3E}">
        <p14:creationId xmlns:p14="http://schemas.microsoft.com/office/powerpoint/2010/main" val="626583893"/>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a:solidFill>
                <a:schemeClr val="tx1"/>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pPr algn="l"/>
            <a:r>
              <a:rPr lang="en-US" sz="1050" b="0">
                <a:solidFill>
                  <a:schemeClr val="bg1"/>
                </a:solidFill>
                <a:latin typeface="Helvetica Neue Light" charset="0"/>
                <a:ea typeface="Helvetica Neue Light" charset="0"/>
                <a:cs typeface="Helvetica Neue Light" charset="0"/>
              </a:rPr>
              <a:t>IBM</a:t>
            </a:r>
            <a:r>
              <a:rPr lang="en-US" sz="1050" b="1">
                <a:solidFill>
                  <a:schemeClr val="bg1"/>
                </a:solidFill>
                <a:latin typeface="Helvetica Neue Light" charset="0"/>
                <a:ea typeface="Helvetica Neue Light" charset="0"/>
                <a:cs typeface="Helvetica Neue Light" charset="0"/>
              </a:rPr>
              <a:t> </a:t>
            </a:r>
            <a:r>
              <a:rPr lang="en-US" sz="1050" b="1" i="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a:solidFill>
                <a:schemeClr val="tx1"/>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pPr algn="l"/>
            <a:r>
              <a:rPr lang="en-US" sz="1050" b="0">
                <a:solidFill>
                  <a:schemeClr val="bg1"/>
                </a:solidFill>
                <a:latin typeface="Helvetica Neue Light" charset="0"/>
                <a:ea typeface="Helvetica Neue Light" charset="0"/>
                <a:cs typeface="Helvetica Neue Light" charset="0"/>
              </a:rPr>
              <a:t>IBM</a:t>
            </a:r>
            <a:r>
              <a:rPr lang="en-US" sz="1050" b="1">
                <a:solidFill>
                  <a:schemeClr val="bg1"/>
                </a:solidFill>
                <a:latin typeface="Helvetica Neue Light" charset="0"/>
                <a:ea typeface="Helvetica Neue Light" charset="0"/>
                <a:cs typeface="Helvetica Neue Light" charset="0"/>
              </a:rPr>
              <a:t> </a:t>
            </a:r>
            <a:r>
              <a:rPr lang="en-US" sz="1050" b="1" i="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8921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IBM Analytics </a:t>
            </a:r>
            <a:r>
              <a:rPr lang="en-US" sz="900" b="1">
                <a:solidFill>
                  <a:schemeClr val="bg1"/>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chemeClr val="bg1"/>
                </a:solidFill>
              </a:rPr>
              <a:pPr/>
              <a:t>‹#›</a:t>
            </a:fld>
            <a:endParaRPr lang="en-US" sz="900">
              <a:solidFill>
                <a:schemeClr val="bg1"/>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19443555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813230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61434-4D1B-4D32-B6FB-583994D6873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71D72E7-B278-4D31-BB47-3431D798D3B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08FA98-CCBF-4F01-A6E5-43F3076D0B6D}"/>
              </a:ext>
            </a:extLst>
          </p:cNvPr>
          <p:cNvSpPr>
            <a:spLocks noGrp="1"/>
          </p:cNvSpPr>
          <p:nvPr>
            <p:ph type="dt" sz="half" idx="10"/>
          </p:nvPr>
        </p:nvSpPr>
        <p:spPr/>
        <p:txBody>
          <a:bodyPr/>
          <a:lstStyle/>
          <a:p>
            <a:fld id="{1AB8E041-52F7-4EEA-BAB2-45799EFE45A3}" type="datetimeFigureOut">
              <a:rPr lang="es-CO" smtClean="0"/>
              <a:t>20/03/19</a:t>
            </a:fld>
            <a:endParaRPr lang="es-CO"/>
          </a:p>
        </p:txBody>
      </p:sp>
      <p:sp>
        <p:nvSpPr>
          <p:cNvPr id="5" name="Marcador de pie de página 4">
            <a:extLst>
              <a:ext uri="{FF2B5EF4-FFF2-40B4-BE49-F238E27FC236}">
                <a16:creationId xmlns:a16="http://schemas.microsoft.com/office/drawing/2014/main" id="{F174BDCA-84D5-4FCB-80ED-DEC5F469455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43BB7A2-B780-4ECA-AB76-0B1A3034B0E2}"/>
              </a:ext>
            </a:extLst>
          </p:cNvPr>
          <p:cNvSpPr>
            <a:spLocks noGrp="1"/>
          </p:cNvSpPr>
          <p:nvPr>
            <p:ph type="sldNum" sz="quarter" idx="12"/>
          </p:nvPr>
        </p:nvSpPr>
        <p:spPr/>
        <p:txBody>
          <a:bodyPr/>
          <a:lstStyle/>
          <a:p>
            <a:fld id="{721F18D6-770F-4F4A-A8F4-0D0DCCD6B573}" type="slidenum">
              <a:rPr lang="es-CO" smtClean="0"/>
              <a:t>‹#›</a:t>
            </a:fld>
            <a:endParaRPr lang="es-CO"/>
          </a:p>
        </p:txBody>
      </p:sp>
    </p:spTree>
    <p:extLst>
      <p:ext uri="{BB962C8B-B14F-4D97-AF65-F5344CB8AC3E}">
        <p14:creationId xmlns:p14="http://schemas.microsoft.com/office/powerpoint/2010/main" val="1878098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Watson and Cloud Platform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Watson and Cloud Platform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41" Type="http://schemas.openxmlformats.org/officeDocument/2006/relationships/theme" Target="../theme/theme4.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8" Type="http://schemas.openxmlformats.org/officeDocument/2006/relationships/slideLayout" Target="../slideLayouts/slideLayout114.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Watson and Cloud Platform / ©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 id="2147483831" r:id="rId36"/>
    <p:sldLayoutId id="2147483832" r:id="rId37"/>
    <p:sldLayoutId id="2147483834" r:id="rId38"/>
    <p:sldLayoutId id="2147483835" r:id="rId39"/>
    <p:sldLayoutId id="2147483836" r:id="rId40"/>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7.png"/><Relationship Id="rId16" Type="http://schemas.openxmlformats.org/officeDocument/2006/relationships/image" Target="../media/image39.png"/><Relationship Id="rId1" Type="http://schemas.openxmlformats.org/officeDocument/2006/relationships/slideLayout" Target="../slideLayouts/slideLayout142.xml"/><Relationship Id="rId6" Type="http://schemas.openxmlformats.org/officeDocument/2006/relationships/image" Target="../media/image31.png"/><Relationship Id="rId11" Type="http://schemas.openxmlformats.org/officeDocument/2006/relationships/image" Target="../media/image15.tiff"/><Relationship Id="rId5" Type="http://schemas.openxmlformats.org/officeDocument/2006/relationships/image" Target="../media/image30.png"/><Relationship Id="rId15" Type="http://schemas.openxmlformats.org/officeDocument/2006/relationships/image" Target="../media/image38.tiff"/><Relationship Id="rId10" Type="http://schemas.openxmlformats.org/officeDocument/2006/relationships/image" Target="../media/image16.tiff"/><Relationship Id="rId4" Type="http://schemas.openxmlformats.org/officeDocument/2006/relationships/image" Target="../media/image29.png"/><Relationship Id="rId9" Type="http://schemas.openxmlformats.org/officeDocument/2006/relationships/image" Target="../media/image34.tiff"/><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45.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9.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125.xml"/><Relationship Id="rId5" Type="http://schemas.microsoft.com/office/2007/relationships/hdphoto" Target="../media/hdphoto1.wdp"/><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115.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42.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de-DE" dirty="0"/>
              <a:t>IBM Cloud / Watson </a:t>
            </a:r>
            <a:r>
              <a:rPr lang="de-DE" dirty="0" err="1"/>
              <a:t>and</a:t>
            </a:r>
            <a:r>
              <a:rPr lang="de-DE" dirty="0"/>
              <a:t> Cloud </a:t>
            </a:r>
            <a:r>
              <a:rPr lang="de-DE" dirty="0" err="1"/>
              <a:t>Platform</a:t>
            </a:r>
            <a:r>
              <a:rPr lang="de-DE" dirty="0"/>
              <a:t> / © 2018 IBM Corporation</a:t>
            </a:r>
            <a:endParaRPr lang="en-US" dirty="0"/>
          </a:p>
        </p:txBody>
      </p:sp>
      <p:sp>
        <p:nvSpPr>
          <p:cNvPr id="2" name="Title 1"/>
          <p:cNvSpPr>
            <a:spLocks noGrp="1"/>
          </p:cNvSpPr>
          <p:nvPr>
            <p:ph type="title"/>
          </p:nvPr>
        </p:nvSpPr>
        <p:spPr>
          <a:xfrm>
            <a:off x="228599" y="203781"/>
            <a:ext cx="4553466" cy="4479344"/>
          </a:xfrm>
        </p:spPr>
        <p:txBody>
          <a:bodyPr/>
          <a:lstStyle/>
          <a:p>
            <a:br>
              <a:rPr lang="en-US" sz="3200" dirty="0"/>
            </a:br>
            <a:br>
              <a:rPr lang="en-US" sz="3200" dirty="0"/>
            </a:br>
            <a:br>
              <a:rPr lang="en-US" sz="3200" dirty="0"/>
            </a:br>
            <a:br>
              <a:rPr lang="en-US" sz="3200" dirty="0"/>
            </a:br>
            <a:r>
              <a:rPr lang="en-US" sz="3200" dirty="0"/>
              <a:t>IBM Watson Studio</a:t>
            </a:r>
            <a:br>
              <a:rPr lang="en-US" sz="3200" dirty="0"/>
            </a:br>
            <a:br>
              <a:rPr lang="en-US" sz="3200" dirty="0"/>
            </a:br>
            <a:br>
              <a:rPr lang="en-US" sz="3200" dirty="0"/>
            </a:br>
            <a:r>
              <a:rPr lang="en-US" sz="2000" dirty="0"/>
              <a:t>Juan Pablo Mora</a:t>
            </a:r>
            <a:br>
              <a:rPr lang="en-US" sz="2000" dirty="0"/>
            </a:br>
            <a:r>
              <a:rPr lang="en-US" sz="2000" dirty="0"/>
              <a:t>Data science, ML &amp; Analytics Architect / IBM</a:t>
            </a:r>
            <a:br>
              <a:rPr lang="en-US" sz="2000" dirty="0"/>
            </a:br>
            <a:r>
              <a:rPr lang="en-US" sz="2000" dirty="0"/>
              <a:t>MS in Urban data science - NYU</a:t>
            </a:r>
            <a:br>
              <a:rPr lang="en-US" sz="3200" dirty="0"/>
            </a:br>
            <a:br>
              <a:rPr lang="en-US" sz="3200" dirty="0"/>
            </a:br>
            <a:endParaRPr lang="en-US" sz="3200" dirty="0"/>
          </a:p>
        </p:txBody>
      </p:sp>
    </p:spTree>
    <p:extLst>
      <p:ext uri="{BB962C8B-B14F-4D97-AF65-F5344CB8AC3E}">
        <p14:creationId xmlns:p14="http://schemas.microsoft.com/office/powerpoint/2010/main" val="153306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7" name="image5.png" descr="image5.png"/>
          <p:cNvPicPr>
            <a:picLocks noChangeAspect="1"/>
          </p:cNvPicPr>
          <p:nvPr/>
        </p:nvPicPr>
        <p:blipFill>
          <a:blip r:embed="rId3">
            <a:extLst/>
          </a:blip>
          <a:srcRect/>
          <a:stretch>
            <a:fillRect/>
          </a:stretch>
        </p:blipFill>
        <p:spPr>
          <a:xfrm>
            <a:off x="7299406" y="1121916"/>
            <a:ext cx="497199" cy="602749"/>
          </a:xfrm>
          <a:prstGeom prst="rect">
            <a:avLst/>
          </a:prstGeom>
          <a:ln w="12700">
            <a:miter lim="400000"/>
          </a:ln>
        </p:spPr>
      </p:pic>
      <p:sp>
        <p:nvSpPr>
          <p:cNvPr id="1318" name="Her Job:…"/>
          <p:cNvSpPr/>
          <p:nvPr/>
        </p:nvSpPr>
        <p:spPr>
          <a:xfrm>
            <a:off x="7121737" y="2238585"/>
            <a:ext cx="2053148"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Su trabajo: </a:t>
            </a:r>
          </a:p>
          <a:p>
            <a:pPr defTabSz="914400">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Construye aplicaciones de IA que se alinean con las necesidades de negocio</a:t>
            </a:r>
          </a:p>
        </p:txBody>
      </p:sp>
      <p:sp>
        <p:nvSpPr>
          <p:cNvPr id="1319" name="What she does:…"/>
          <p:cNvSpPr/>
          <p:nvPr/>
        </p:nvSpPr>
        <p:spPr>
          <a:xfrm>
            <a:off x="7028727" y="2867457"/>
            <a:ext cx="2115949" cy="163121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Que hace: </a:t>
            </a:r>
          </a:p>
          <a:p>
            <a:pPr marL="82296" indent="-82296" defTabSz="914400">
              <a:buSzPct val="100000"/>
              <a:buChar char="•"/>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Inicia PoC que inlcuyen el agrupamiento de contenido, contrucción de diálogos y entrenamiento de models.</a:t>
            </a:r>
          </a:p>
          <a:p>
            <a:pPr marL="82296" indent="-82296" defTabSz="914400">
              <a:buSzPct val="100000"/>
              <a:buChar char="•"/>
              <a:defRPr sz="900">
                <a:solidFill>
                  <a:srgbClr val="FFFFFF"/>
                </a:solidFill>
                <a:latin typeface="IBM Plex Sans"/>
                <a:ea typeface="IBM Plex Sans"/>
                <a:cs typeface="IBM Plex Sans"/>
                <a:sym typeface="IBM Plex Sans"/>
              </a:defRPr>
            </a:pPr>
            <a:endParaRPr lang="es-ES_tradnl" sz="1000">
              <a:solidFill>
                <a:schemeClr val="tx1">
                  <a:lumMod val="95000"/>
                  <a:lumOff val="5000"/>
                </a:schemeClr>
              </a:solidFill>
              <a:ea typeface="Helvetica Neue" charset="0"/>
              <a:cs typeface="Helvetica Neue" charset="0"/>
            </a:endParaRPr>
          </a:p>
          <a:p>
            <a:pPr marL="82296" indent="-82296" defTabSz="914400">
              <a:buSzPct val="100000"/>
              <a:buFontTx/>
              <a:buChar char="•"/>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Se enfoca en la construcción de Apps que se usan para los clients o usuarios internos.</a:t>
            </a:r>
          </a:p>
          <a:p>
            <a:pPr marL="82296" indent="-82296" defTabSz="914400">
              <a:buSzPct val="100000"/>
              <a:buChar char="•"/>
              <a:defRPr sz="900">
                <a:solidFill>
                  <a:srgbClr val="FFFFFF"/>
                </a:solidFill>
                <a:latin typeface="IBM Plex Sans"/>
                <a:ea typeface="IBM Plex Sans"/>
                <a:cs typeface="IBM Plex Sans"/>
                <a:sym typeface="IBM Plex Sans"/>
              </a:defRPr>
            </a:pPr>
            <a:endParaRPr lang="es-ES_tradnl" sz="1000">
              <a:solidFill>
                <a:schemeClr val="tx1">
                  <a:lumMod val="95000"/>
                  <a:lumOff val="5000"/>
                </a:schemeClr>
              </a:solidFill>
              <a:ea typeface="Helvetica Neue" charset="0"/>
              <a:cs typeface="Helvetica Neue" charset="0"/>
            </a:endParaRPr>
          </a:p>
        </p:txBody>
      </p:sp>
      <p:sp>
        <p:nvSpPr>
          <p:cNvPr id="1320" name="Sometimes known as:…"/>
          <p:cNvSpPr/>
          <p:nvPr/>
        </p:nvSpPr>
        <p:spPr>
          <a:xfrm>
            <a:off x="7121737" y="4394729"/>
            <a:ext cx="1972740"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Se conoce como:</a:t>
            </a:r>
          </a:p>
          <a:p>
            <a:pPr defTabSz="914400">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Desarrollador Front-end, back-end, full stack, mobile o low-code.</a:t>
            </a:r>
          </a:p>
        </p:txBody>
      </p:sp>
      <p:sp>
        <p:nvSpPr>
          <p:cNvPr id="1321" name="Tanya…"/>
          <p:cNvSpPr/>
          <p:nvPr/>
        </p:nvSpPr>
        <p:spPr>
          <a:xfrm>
            <a:off x="195446" y="1827128"/>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s-ES_tradnl" sz="1200">
                <a:solidFill>
                  <a:schemeClr val="accent2"/>
                </a:solidFill>
                <a:ea typeface="Helvetica Neue" charset="0"/>
                <a:cs typeface="Helvetica Neue" charset="0"/>
              </a:rPr>
              <a:t>Alejandra</a:t>
            </a:r>
          </a:p>
          <a:p>
            <a:pPr defTabSz="457200">
              <a:defRPr sz="900">
                <a:solidFill>
                  <a:srgbClr val="FFFFFF"/>
                </a:solidFill>
                <a:latin typeface="IBM Plex Sans Medium"/>
                <a:ea typeface="IBM Plex Sans Medium"/>
                <a:cs typeface="IBM Plex Sans Medium"/>
                <a:sym typeface="IBM Plex Sans Medium"/>
              </a:defRPr>
            </a:pPr>
            <a:r>
              <a:rPr lang="es-ES_tradnl" sz="1100">
                <a:solidFill>
                  <a:schemeClr val="accent2"/>
                </a:solidFill>
                <a:ea typeface="Helvetica Neue Thin" charset="0"/>
                <a:cs typeface="Helvetica Neue Thin" charset="0"/>
              </a:rPr>
              <a:t>Experta de negocio</a:t>
            </a:r>
          </a:p>
        </p:txBody>
      </p:sp>
      <p:pic>
        <p:nvPicPr>
          <p:cNvPr id="1322" name="Tanya_Happy.png" descr="Tanya_Happy.png"/>
          <p:cNvPicPr>
            <a:picLocks noChangeAspect="1"/>
          </p:cNvPicPr>
          <p:nvPr/>
        </p:nvPicPr>
        <p:blipFill>
          <a:blip r:embed="rId4">
            <a:extLst/>
          </a:blip>
          <a:stretch>
            <a:fillRect/>
          </a:stretch>
        </p:blipFill>
        <p:spPr>
          <a:xfrm>
            <a:off x="195446" y="1175623"/>
            <a:ext cx="610791" cy="586771"/>
          </a:xfrm>
          <a:prstGeom prst="rect">
            <a:avLst/>
          </a:prstGeom>
          <a:ln w="12700">
            <a:miter lim="400000"/>
          </a:ln>
        </p:spPr>
      </p:pic>
      <p:sp>
        <p:nvSpPr>
          <p:cNvPr id="1323" name="Her Job:…"/>
          <p:cNvSpPr/>
          <p:nvPr/>
        </p:nvSpPr>
        <p:spPr>
          <a:xfrm>
            <a:off x="1" y="2248633"/>
            <a:ext cx="2261528"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Su trabajo: </a:t>
            </a:r>
          </a:p>
          <a:p>
            <a:pPr defTabSz="914400">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Transferir su conocimiento a Watson para una experiencia de usuario exitosa</a:t>
            </a:r>
          </a:p>
        </p:txBody>
      </p:sp>
      <p:sp>
        <p:nvSpPr>
          <p:cNvPr id="1324" name="What she does:…"/>
          <p:cNvSpPr/>
          <p:nvPr/>
        </p:nvSpPr>
        <p:spPr>
          <a:xfrm>
            <a:off x="133950" y="2867457"/>
            <a:ext cx="2124143" cy="163121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Que hace: </a:t>
            </a:r>
          </a:p>
          <a:p>
            <a:pPr marL="82296" indent="-82296" defTabSz="914400">
              <a:buSzPct val="100000"/>
              <a:buChar char="•"/>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Compila la información de negocio para enseñar a Watson a desarrollar modelos personalizados</a:t>
            </a:r>
          </a:p>
          <a:p>
            <a:pPr marL="82296" indent="-82296" defTabSz="914400">
              <a:buSzPct val="100000"/>
              <a:buChar char="•"/>
              <a:defRPr sz="900">
                <a:solidFill>
                  <a:srgbClr val="FFFFFF"/>
                </a:solidFill>
                <a:latin typeface="IBM Plex Sans"/>
                <a:ea typeface="IBM Plex Sans"/>
                <a:cs typeface="IBM Plex Sans"/>
                <a:sym typeface="IBM Plex Sans"/>
              </a:defRPr>
            </a:pPr>
            <a:endParaRPr lang="es-ES_tradnl"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A medida que gana experiencia, optimiza su conocimiento para enseñar a Watson a diseñar una major experiencia de usuario.</a:t>
            </a:r>
          </a:p>
        </p:txBody>
      </p:sp>
      <p:sp>
        <p:nvSpPr>
          <p:cNvPr id="1325" name="Sometimes known as:…"/>
          <p:cNvSpPr/>
          <p:nvPr/>
        </p:nvSpPr>
        <p:spPr>
          <a:xfrm>
            <a:off x="120527" y="444496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Se conoce como:</a:t>
            </a:r>
          </a:p>
          <a:p>
            <a:pPr defTabSz="914400">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Experto de industria, estratega de contenido. </a:t>
            </a:r>
          </a:p>
        </p:txBody>
      </p:sp>
      <p:pic>
        <p:nvPicPr>
          <p:cNvPr id="1326" name="Ernesto_Happy.png" descr="Ernesto_Happy.png"/>
          <p:cNvPicPr>
            <a:picLocks noChangeAspect="1"/>
          </p:cNvPicPr>
          <p:nvPr/>
        </p:nvPicPr>
        <p:blipFill>
          <a:blip r:embed="rId5">
            <a:extLst/>
          </a:blip>
          <a:stretch>
            <a:fillRect/>
          </a:stretch>
        </p:blipFill>
        <p:spPr>
          <a:xfrm>
            <a:off x="2554942" y="1129574"/>
            <a:ext cx="654989" cy="678868"/>
          </a:xfrm>
          <a:prstGeom prst="rect">
            <a:avLst/>
          </a:prstGeom>
          <a:ln w="12700">
            <a:miter lim="400000"/>
          </a:ln>
        </p:spPr>
      </p:pic>
      <p:sp>
        <p:nvSpPr>
          <p:cNvPr id="1328" name="His Job:…"/>
          <p:cNvSpPr/>
          <p:nvPr/>
        </p:nvSpPr>
        <p:spPr>
          <a:xfrm>
            <a:off x="2411140" y="2218489"/>
            <a:ext cx="2127968"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Su trabajo: </a:t>
            </a:r>
          </a:p>
          <a:p>
            <a:pPr defTabSz="914400">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Transformar los datos en conocimiento para resolver problemas de negocio</a:t>
            </a:r>
          </a:p>
        </p:txBody>
      </p:sp>
      <p:sp>
        <p:nvSpPr>
          <p:cNvPr id="1329" name="What he does:…"/>
          <p:cNvSpPr/>
          <p:nvPr/>
        </p:nvSpPr>
        <p:spPr>
          <a:xfrm>
            <a:off x="2411140" y="2867457"/>
            <a:ext cx="2268877" cy="132343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Que hace:</a:t>
            </a:r>
          </a:p>
          <a:p>
            <a:pPr marL="60325" indent="-60325">
              <a:buFont typeface="Arial" charset="0"/>
              <a:buChar char="•"/>
            </a:pPr>
            <a:r>
              <a:rPr lang="es-ES_tradnl" sz="1000"/>
              <a:t>Corre experimentos para crear modelos personalizados para su empresa.</a:t>
            </a:r>
          </a:p>
          <a:p>
            <a:pPr marL="120650" indent="-120650">
              <a:buFont typeface="Arial" charset="0"/>
              <a:buChar char="•"/>
            </a:pPr>
            <a:endParaRPr lang="es-ES_tradnl" sz="1000"/>
          </a:p>
          <a:p>
            <a:pPr marL="60325" indent="-60325">
              <a:buFont typeface="Arial" charset="0"/>
              <a:buChar char="•"/>
            </a:pPr>
            <a:r>
              <a:rPr lang="es-ES_tradnl" sz="1000"/>
              <a:t>Usa tecnicas de ML o DL y trabaja con Tanya para validar el éxito de estos modelos</a:t>
            </a:r>
          </a:p>
        </p:txBody>
      </p:sp>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s-ES_tradnl" sz="2000" b="1">
                <a:solidFill>
                  <a:schemeClr val="bg2"/>
                </a:solidFill>
                <a:latin typeface="+mj-lt"/>
                <a:ea typeface="Helvetica Neue" charset="0"/>
                <a:cs typeface="Helvetica Neue" charset="0"/>
              </a:rPr>
              <a:t>Watson Studio</a:t>
            </a:r>
          </a:p>
          <a:p>
            <a:r>
              <a:rPr lang="es-ES_tradnl" sz="2000">
                <a:solidFill>
                  <a:schemeClr val="bg2"/>
                </a:solidFill>
                <a:latin typeface="+mj-lt"/>
                <a:ea typeface="Helvetica Neue Light" charset="0"/>
                <a:cs typeface="Helvetica Neue Light" charset="0"/>
              </a:rPr>
              <a:t>Construído para equipos– Mejorando la colaboración y productividad</a:t>
            </a:r>
          </a:p>
        </p:txBody>
      </p:sp>
      <p:cxnSp>
        <p:nvCxnSpPr>
          <p:cNvPr id="3" name="Straight Connector 2"/>
          <p:cNvCxnSpPr/>
          <p:nvPr/>
        </p:nvCxnSpPr>
        <p:spPr>
          <a:xfrm>
            <a:off x="2267362"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91634" y="1046142"/>
            <a:ext cx="0"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635589"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29" name="Sometimes known as:…"/>
          <p:cNvSpPr/>
          <p:nvPr/>
        </p:nvSpPr>
        <p:spPr>
          <a:xfrm>
            <a:off x="2411140" y="439472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Se conoce como:</a:t>
            </a:r>
          </a:p>
          <a:p>
            <a:pPr defTabSz="914400">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Ingeniero de ML/DL, Modelador, Data Miner</a:t>
            </a:r>
          </a:p>
        </p:txBody>
      </p:sp>
      <p:sp>
        <p:nvSpPr>
          <p:cNvPr id="51" name="Tanya…"/>
          <p:cNvSpPr/>
          <p:nvPr/>
        </p:nvSpPr>
        <p:spPr>
          <a:xfrm>
            <a:off x="4923922" y="1827128"/>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s-ES_tradnl" sz="1200">
                <a:solidFill>
                  <a:schemeClr val="accent2"/>
                </a:solidFill>
                <a:ea typeface="Helvetica Neue" charset="0"/>
                <a:cs typeface="Helvetica Neue" charset="0"/>
              </a:rPr>
              <a:t>Eduardo</a:t>
            </a:r>
          </a:p>
          <a:p>
            <a:pPr defTabSz="457200">
              <a:defRPr sz="900">
                <a:solidFill>
                  <a:srgbClr val="FFFFFF"/>
                </a:solidFill>
                <a:latin typeface="IBM Plex Sans Medium"/>
                <a:ea typeface="IBM Plex Sans Medium"/>
                <a:cs typeface="IBM Plex Sans Medium"/>
                <a:sym typeface="IBM Plex Sans Medium"/>
              </a:defRPr>
            </a:pPr>
            <a:r>
              <a:rPr lang="es-ES_tradnl" sz="1100">
                <a:solidFill>
                  <a:schemeClr val="accent2"/>
                </a:solidFill>
                <a:ea typeface="Helvetica Neue Thin" charset="0"/>
                <a:cs typeface="Helvetica Neue Thin" charset="0"/>
              </a:rPr>
              <a:t>Ingeniero de datos</a:t>
            </a:r>
          </a:p>
        </p:txBody>
      </p:sp>
      <p:sp>
        <p:nvSpPr>
          <p:cNvPr id="52" name="Her Job:…"/>
          <p:cNvSpPr/>
          <p:nvPr/>
        </p:nvSpPr>
        <p:spPr>
          <a:xfrm>
            <a:off x="4789997" y="2218489"/>
            <a:ext cx="2141001"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Su trabajo: </a:t>
            </a:r>
          </a:p>
          <a:p>
            <a:pPr defTabSz="914400">
              <a:defRPr sz="900">
                <a:solidFill>
                  <a:srgbClr val="FFFFFF"/>
                </a:solidFill>
                <a:latin typeface="IBM Plex Sans"/>
                <a:ea typeface="IBM Plex Sans"/>
                <a:cs typeface="IBM Plex Sans"/>
                <a:sym typeface="IBM Plex Sans"/>
              </a:defRPr>
            </a:pPr>
            <a:r>
              <a:rPr lang="es-ES_tradnl" sz="1000">
                <a:solidFill>
                  <a:schemeClr val="tx2">
                    <a:lumMod val="10000"/>
                  </a:schemeClr>
                </a:solidFill>
                <a:ea typeface="Helvetica Neue" charset="0"/>
                <a:cs typeface="Helvetica Neue" charset="0"/>
                <a:sym typeface="IBM Plex Sans"/>
              </a:rPr>
              <a:t>Arquitecta como la data es organizada y asegura su operatividad</a:t>
            </a:r>
            <a:endParaRPr lang="es-ES_tradnl" sz="1000">
              <a:solidFill>
                <a:schemeClr val="tx1">
                  <a:lumMod val="95000"/>
                  <a:lumOff val="5000"/>
                </a:schemeClr>
              </a:solidFill>
              <a:ea typeface="Helvetica Neue" charset="0"/>
              <a:cs typeface="Helvetica Neue" charset="0"/>
            </a:endParaRPr>
          </a:p>
        </p:txBody>
      </p:sp>
      <p:sp>
        <p:nvSpPr>
          <p:cNvPr id="53" name="What she does:…"/>
          <p:cNvSpPr/>
          <p:nvPr/>
        </p:nvSpPr>
        <p:spPr>
          <a:xfrm>
            <a:off x="4701021" y="2867457"/>
            <a:ext cx="2253521" cy="132343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Que hace: </a:t>
            </a:r>
          </a:p>
          <a:p>
            <a:pPr marL="82296" indent="-82296" defTabSz="914400">
              <a:buSzPct val="100000"/>
              <a:buChar char="•"/>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Construye infraestructura de datos con pipelines de ETL. Trabaja con Spark, Hadoop y HDFS.</a:t>
            </a:r>
          </a:p>
          <a:p>
            <a:pPr marL="82296" indent="-82296" defTabSz="914400">
              <a:buSzPct val="100000"/>
              <a:buChar char="•"/>
              <a:defRPr sz="900">
                <a:solidFill>
                  <a:srgbClr val="FFFFFF"/>
                </a:solidFill>
                <a:latin typeface="IBM Plex Sans"/>
                <a:ea typeface="IBM Plex Sans"/>
                <a:cs typeface="IBM Plex Sans"/>
                <a:sym typeface="IBM Plex Sans"/>
              </a:defRPr>
            </a:pPr>
            <a:endParaRPr lang="es-ES_tradnl"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Trabaja con los científicos de datos para transformer los modelos investigativos en productivos.</a:t>
            </a:r>
          </a:p>
        </p:txBody>
      </p:sp>
      <p:sp>
        <p:nvSpPr>
          <p:cNvPr id="54" name="Sometimes known as:…"/>
          <p:cNvSpPr/>
          <p:nvPr/>
        </p:nvSpPr>
        <p:spPr>
          <a:xfrm>
            <a:off x="4830399" y="439472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Se conoce como:</a:t>
            </a:r>
          </a:p>
          <a:p>
            <a:pPr defTabSz="914400">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Ingeniero de infraestructura de </a:t>
            </a:r>
          </a:p>
          <a:p>
            <a:pPr defTabSz="914400">
              <a:defRPr sz="900">
                <a:solidFill>
                  <a:srgbClr val="FFFFFF"/>
                </a:solidFill>
                <a:latin typeface="IBM Plex Sans"/>
                <a:ea typeface="IBM Plex Sans"/>
                <a:cs typeface="IBM Plex Sans"/>
                <a:sym typeface="IBM Plex Sans"/>
              </a:defRPr>
            </a:pPr>
            <a:r>
              <a:rPr lang="es-ES_tradnl" sz="1000">
                <a:solidFill>
                  <a:schemeClr val="tx1">
                    <a:lumMod val="95000"/>
                    <a:lumOff val="5000"/>
                  </a:schemeClr>
                </a:solidFill>
                <a:ea typeface="Helvetica Neue" charset="0"/>
                <a:cs typeface="Helvetica Neue" charset="0"/>
              </a:rPr>
              <a:t>datos</a:t>
            </a:r>
          </a:p>
        </p:txBody>
      </p:sp>
      <p:pic>
        <p:nvPicPr>
          <p:cNvPr id="55" name="Picture 54"/>
          <p:cNvPicPr>
            <a:picLocks noChangeAspect="1"/>
          </p:cNvPicPr>
          <p:nvPr/>
        </p:nvPicPr>
        <p:blipFill>
          <a:blip r:embed="rId6"/>
          <a:stretch>
            <a:fillRect/>
          </a:stretch>
        </p:blipFill>
        <p:spPr>
          <a:xfrm>
            <a:off x="4933603" y="1109528"/>
            <a:ext cx="673100" cy="635000"/>
          </a:xfrm>
          <a:prstGeom prst="rect">
            <a:avLst/>
          </a:prstGeom>
        </p:spPr>
      </p:pic>
      <p:sp>
        <p:nvSpPr>
          <p:cNvPr id="30" name="Tanya…"/>
          <p:cNvSpPr/>
          <p:nvPr/>
        </p:nvSpPr>
        <p:spPr>
          <a:xfrm>
            <a:off x="2522302" y="1827127"/>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s-ES_tradnl" sz="1200">
                <a:solidFill>
                  <a:schemeClr val="accent2"/>
                </a:solidFill>
                <a:ea typeface="Helvetica Neue" charset="0"/>
                <a:cs typeface="Helvetica Neue" charset="0"/>
              </a:rPr>
              <a:t>Miguel</a:t>
            </a:r>
          </a:p>
          <a:p>
            <a:pPr defTabSz="457200">
              <a:defRPr sz="900">
                <a:solidFill>
                  <a:srgbClr val="FFFFFF"/>
                </a:solidFill>
                <a:latin typeface="IBM Plex Sans Medium"/>
                <a:ea typeface="IBM Plex Sans Medium"/>
                <a:cs typeface="IBM Plex Sans Medium"/>
                <a:sym typeface="IBM Plex Sans Medium"/>
              </a:defRPr>
            </a:pPr>
            <a:r>
              <a:rPr lang="es-ES_tradnl" sz="1100">
                <a:solidFill>
                  <a:schemeClr val="accent2"/>
                </a:solidFill>
                <a:ea typeface="Helvetica Neue Thin" charset="0"/>
                <a:cs typeface="Helvetica Neue Thin" charset="0"/>
              </a:rPr>
              <a:t>Cientifico de datos</a:t>
            </a:r>
          </a:p>
        </p:txBody>
      </p:sp>
      <p:sp>
        <p:nvSpPr>
          <p:cNvPr id="31" name="Tanya…"/>
          <p:cNvSpPr/>
          <p:nvPr/>
        </p:nvSpPr>
        <p:spPr>
          <a:xfrm>
            <a:off x="7205272" y="1822115"/>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s-ES_tradnl" sz="1200">
                <a:solidFill>
                  <a:schemeClr val="accent2"/>
                </a:solidFill>
                <a:ea typeface="Helvetica Neue" charset="0"/>
                <a:cs typeface="Helvetica Neue" charset="0"/>
              </a:rPr>
              <a:t>Daniela</a:t>
            </a:r>
          </a:p>
          <a:p>
            <a:pPr defTabSz="457200">
              <a:defRPr sz="900">
                <a:solidFill>
                  <a:srgbClr val="FFFFFF"/>
                </a:solidFill>
                <a:latin typeface="IBM Plex Sans Medium"/>
                <a:ea typeface="IBM Plex Sans Medium"/>
                <a:cs typeface="IBM Plex Sans Medium"/>
                <a:sym typeface="IBM Plex Sans Medium"/>
              </a:defRPr>
            </a:pPr>
            <a:r>
              <a:rPr lang="es-ES_tradnl" sz="1100">
                <a:solidFill>
                  <a:schemeClr val="accent2"/>
                </a:solidFill>
                <a:ea typeface="Helvetica Neue Thin" charset="0"/>
                <a:cs typeface="Helvetica Neue Thin" charset="0"/>
              </a:rPr>
              <a:t>El desarrollador</a:t>
            </a:r>
          </a:p>
        </p:txBody>
      </p:sp>
      <p:sp>
        <p:nvSpPr>
          <p:cNvPr id="2" name="Slide Number Placeholder 1"/>
          <p:cNvSpPr>
            <a:spLocks noGrp="1"/>
          </p:cNvSpPr>
          <p:nvPr>
            <p:ph type="sldNum" sz="quarter" idx="2"/>
          </p:nvPr>
        </p:nvSpPr>
        <p:spPr>
          <a:xfrm>
            <a:off x="8892594" y="4910063"/>
            <a:ext cx="177903" cy="177800"/>
          </a:xfrm>
        </p:spPr>
        <p:txBody>
          <a:bodyPr/>
          <a:lstStyle/>
          <a:p>
            <a:fld id="{86CB4B4D-7CA3-9044-876B-883B54F8677D}" type="slidenum">
              <a:rPr lang="es-ES_tradnl" smtClean="0"/>
              <a:t>10</a:t>
            </a:fld>
            <a:endParaRPr lang="es-ES_tradnl"/>
          </a:p>
        </p:txBody>
      </p:sp>
    </p:spTree>
    <p:extLst>
      <p:ext uri="{BB962C8B-B14F-4D97-AF65-F5344CB8AC3E}">
        <p14:creationId xmlns:p14="http://schemas.microsoft.com/office/powerpoint/2010/main" val="18831684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s-ES_tradnl" sz="2000" b="1">
                <a:solidFill>
                  <a:schemeClr val="bg2"/>
                </a:solidFill>
                <a:latin typeface="+mj-lt"/>
                <a:ea typeface="Helvetica Neue" charset="0"/>
                <a:cs typeface="Helvetica Neue" charset="0"/>
              </a:rPr>
              <a:t>Watson Studio</a:t>
            </a:r>
          </a:p>
          <a:p>
            <a:r>
              <a:rPr lang="es-ES_tradnl" sz="2000">
                <a:solidFill>
                  <a:schemeClr val="bg2"/>
                </a:solidFill>
                <a:latin typeface="+mj-lt"/>
                <a:ea typeface="Helvetica Neue" charset="0"/>
                <a:cs typeface="Helvetica Neue" charset="0"/>
              </a:rPr>
              <a:t>Soportando un flujo de AI de principio a fin</a:t>
            </a:r>
          </a:p>
        </p:txBody>
      </p:sp>
      <p:grpSp>
        <p:nvGrpSpPr>
          <p:cNvPr id="2" name="Group 1"/>
          <p:cNvGrpSpPr/>
          <p:nvPr/>
        </p:nvGrpSpPr>
        <p:grpSpPr>
          <a:xfrm>
            <a:off x="130801" y="1138173"/>
            <a:ext cx="8700491" cy="1000087"/>
            <a:chOff x="130801" y="1138173"/>
            <a:chExt cx="8700491" cy="1000087"/>
          </a:xfrm>
        </p:grpSpPr>
        <p:sp>
          <p:nvSpPr>
            <p:cNvPr id="22" name="Chevron"/>
            <p:cNvSpPr/>
            <p:nvPr/>
          </p:nvSpPr>
          <p:spPr>
            <a:xfrm>
              <a:off x="2931872" y="1138173"/>
              <a:ext cx="1604489" cy="1000087"/>
            </a:xfrm>
            <a:prstGeom prst="chevron">
              <a:avLst>
                <a:gd name="adj" fmla="val 16143"/>
              </a:avLst>
            </a:prstGeom>
            <a:solidFill>
              <a:srgbClr val="7A81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s-ES_tradnl" sz="1200" b="1">
                  <a:solidFill>
                    <a:schemeClr val="bg2"/>
                  </a:solidFill>
                  <a:latin typeface="IBM Plex Sans" panose="020B0503050203000203" pitchFamily="34" charset="77"/>
                  <a:ea typeface="Helvetica Neue Medium" charset="0"/>
                  <a:cs typeface="Helvetica Neue Medium" charset="0"/>
                </a:rPr>
                <a:t>Preparar los datos para análisis</a:t>
              </a:r>
            </a:p>
          </p:txBody>
        </p:sp>
        <p:sp>
          <p:nvSpPr>
            <p:cNvPr id="23" name="Chevron"/>
            <p:cNvSpPr/>
            <p:nvPr/>
          </p:nvSpPr>
          <p:spPr>
            <a:xfrm>
              <a:off x="4364660" y="1138173"/>
              <a:ext cx="1604488" cy="1000087"/>
            </a:xfrm>
            <a:prstGeom prst="chevron">
              <a:avLst>
                <a:gd name="adj" fmla="val 16143"/>
              </a:avLst>
            </a:prstGeom>
            <a:solidFill>
              <a:srgbClr val="0096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s-ES_tradnl" sz="1200" b="1">
                  <a:solidFill>
                    <a:schemeClr val="bg2"/>
                  </a:solidFill>
                  <a:latin typeface="IBM Plex Sans" panose="020B0503050203000203" pitchFamily="34" charset="77"/>
                  <a:ea typeface="Helvetica Neue Medium" charset="0"/>
                  <a:cs typeface="Helvetica Neue Medium" charset="0"/>
                </a:rPr>
                <a:t>Construir y entrera proyectos de ML/DL</a:t>
              </a:r>
            </a:p>
          </p:txBody>
        </p:sp>
        <p:sp>
          <p:nvSpPr>
            <p:cNvPr id="26" name="Chevron"/>
            <p:cNvSpPr/>
            <p:nvPr/>
          </p:nvSpPr>
          <p:spPr>
            <a:xfrm>
              <a:off x="5796621" y="1138173"/>
              <a:ext cx="1604489" cy="1000087"/>
            </a:xfrm>
            <a:prstGeom prst="chevron">
              <a:avLst>
                <a:gd name="adj" fmla="val 16143"/>
              </a:avLst>
            </a:prstGeom>
            <a:solidFill>
              <a:schemeClr val="bg2">
                <a:lumMod val="65000"/>
              </a:schemeClr>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s-ES_tradnl" sz="1200" b="1">
                  <a:latin typeface="IBM Plex Sans" panose="020B0503050203000203" pitchFamily="34" charset="77"/>
                  <a:ea typeface="Helvetica Neue Medium" charset="0"/>
                  <a:cs typeface="Helvetica Neue Medium" charset="0"/>
                </a:rPr>
                <a:t>Desplegar modelos</a:t>
              </a:r>
            </a:p>
          </p:txBody>
        </p:sp>
        <p:sp>
          <p:nvSpPr>
            <p:cNvPr id="29" name="Chevron"/>
            <p:cNvSpPr/>
            <p:nvPr/>
          </p:nvSpPr>
          <p:spPr>
            <a:xfrm>
              <a:off x="7237291" y="1138173"/>
              <a:ext cx="1594001" cy="1000087"/>
            </a:xfrm>
            <a:prstGeom prst="chevron">
              <a:avLst>
                <a:gd name="adj" fmla="val 16143"/>
              </a:avLst>
            </a:prstGeom>
            <a:solidFill>
              <a:schemeClr val="tx1"/>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s-ES_tradnl" sz="1200" b="1">
                  <a:latin typeface="IBM Plex Sans" panose="020B0503050203000203" pitchFamily="34" charset="77"/>
                  <a:ea typeface="Helvetica Neue Medium" charset="0"/>
                  <a:cs typeface="Helvetica Neue Medium" charset="0"/>
                </a:rPr>
                <a:t>Monitorear, analizar y admninistrar</a:t>
              </a:r>
            </a:p>
          </p:txBody>
        </p:sp>
        <p:sp>
          <p:nvSpPr>
            <p:cNvPr id="34" name="Chevron"/>
            <p:cNvSpPr/>
            <p:nvPr/>
          </p:nvSpPr>
          <p:spPr>
            <a:xfrm>
              <a:off x="1507430" y="1138173"/>
              <a:ext cx="1594001" cy="1000087"/>
            </a:xfrm>
            <a:prstGeom prst="chevron">
              <a:avLst>
                <a:gd name="adj" fmla="val 16143"/>
              </a:avLst>
            </a:prstGeom>
            <a:solidFill>
              <a:srgbClr val="0432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s-ES_tradnl" sz="1200" b="1">
                  <a:solidFill>
                    <a:schemeClr val="bg2"/>
                  </a:solidFill>
                  <a:latin typeface="IBM Plex Sans" panose="020B0503050203000203" pitchFamily="34" charset="77"/>
                  <a:ea typeface="Helvetica Neue Medium" charset="0"/>
                  <a:cs typeface="Helvetica Neue Medium" charset="0"/>
                </a:rPr>
                <a:t>Buscar y contrar datos relevantes</a:t>
              </a:r>
            </a:p>
          </p:txBody>
        </p:sp>
        <p:sp>
          <p:nvSpPr>
            <p:cNvPr id="35" name="Shape"/>
            <p:cNvSpPr/>
            <p:nvPr/>
          </p:nvSpPr>
          <p:spPr>
            <a:xfrm>
              <a:off x="130801" y="1138173"/>
              <a:ext cx="1583515" cy="999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98" y="0"/>
                  </a:lnTo>
                  <a:lnTo>
                    <a:pt x="21600" y="10800"/>
                  </a:lnTo>
                  <a:lnTo>
                    <a:pt x="19398" y="21600"/>
                  </a:lnTo>
                  <a:lnTo>
                    <a:pt x="0" y="21600"/>
                  </a:lnTo>
                  <a:close/>
                </a:path>
              </a:pathLst>
            </a:custGeom>
            <a:solidFill>
              <a:srgbClr val="011893"/>
            </a:solidFill>
            <a:ln w="12700" cap="flat">
              <a:noFill/>
              <a:miter lim="400000"/>
            </a:ln>
            <a:effectLst/>
          </p:spPr>
          <p:txBody>
            <a:bodyPr wrap="square" lIns="91440" tIns="0" rIns="0" bIns="0" numCol="1" anchor="ctr">
              <a:noAutofit/>
            </a:bodyPr>
            <a:lstStyle/>
            <a:p>
              <a:pPr marL="61913">
                <a:lnSpc>
                  <a:spcPct val="90000"/>
                </a:lnSpc>
                <a:defRPr sz="800">
                  <a:solidFill>
                    <a:srgbClr val="FFFFFF"/>
                  </a:solidFill>
                  <a:latin typeface="IBM Plex Sans"/>
                  <a:ea typeface="IBM Plex Sans"/>
                  <a:cs typeface="IBM Plex Sans"/>
                  <a:sym typeface="IBM Plex Sans"/>
                </a:defRPr>
              </a:pPr>
              <a:r>
                <a:rPr lang="es-ES_tradnl" sz="1200" b="1">
                  <a:solidFill>
                    <a:schemeClr val="bg2"/>
                  </a:solidFill>
                  <a:latin typeface="IBM Plex Sans" panose="020B0503050203000203" pitchFamily="34" charset="77"/>
                  <a:ea typeface="Helvetica Neue Medium" charset="0"/>
                  <a:cs typeface="Helvetica Neue Medium" charset="0"/>
                </a:rPr>
                <a:t>Conectar y acceder los datos</a:t>
              </a:r>
            </a:p>
          </p:txBody>
        </p:sp>
      </p:grpSp>
      <p:sp>
        <p:nvSpPr>
          <p:cNvPr id="36" name="A Watson Teacher  can manage all data and models needed for training any Watson service from the same place."/>
          <p:cNvSpPr/>
          <p:nvPr/>
        </p:nvSpPr>
        <p:spPr>
          <a:xfrm>
            <a:off x="233902" y="2296963"/>
            <a:ext cx="1265544" cy="9336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s-ES_tradnl" sz="950" b="1">
                <a:solidFill>
                  <a:schemeClr val="bg1"/>
                </a:solidFill>
                <a:latin typeface="IBM Plex Sans" panose="020B0503050203000203" pitchFamily="34" charset="77"/>
              </a:rPr>
              <a:t>Conecte</a:t>
            </a:r>
            <a:r>
              <a:rPr lang="es-ES_tradnl" sz="950">
                <a:solidFill>
                  <a:schemeClr val="bg1"/>
                </a:solidFill>
                <a:latin typeface="IBM Plex Sans" panose="020B0503050203000203" pitchFamily="34" charset="77"/>
              </a:rPr>
              <a:t> y descubra contenido de multiples fuentes en la nube o en ambientes on-premise. Traiga datos </a:t>
            </a:r>
            <a:r>
              <a:rPr lang="es-ES_tradnl" sz="950" b="1">
                <a:solidFill>
                  <a:schemeClr val="bg1"/>
                </a:solidFill>
                <a:latin typeface="IBM Plex Sans" panose="020B0503050203000203" pitchFamily="34" charset="77"/>
              </a:rPr>
              <a:t>estructurados y no estructurados</a:t>
            </a:r>
            <a:r>
              <a:rPr lang="es-ES_tradnl" sz="950">
                <a:solidFill>
                  <a:schemeClr val="bg1"/>
                </a:solidFill>
                <a:latin typeface="IBM Plex Sans" panose="020B0503050203000203" pitchFamily="34" charset="77"/>
              </a:rPr>
              <a:t> a una sola herramienta.</a:t>
            </a:r>
          </a:p>
        </p:txBody>
      </p:sp>
      <p:sp>
        <p:nvSpPr>
          <p:cNvPr id="37" name="A Watson Teacher  can identify the data needed to train Watson to understand my domain."/>
          <p:cNvSpPr/>
          <p:nvPr/>
        </p:nvSpPr>
        <p:spPr>
          <a:xfrm>
            <a:off x="2947274" y="2264569"/>
            <a:ext cx="1418109" cy="15951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s-ES_tradnl" sz="950">
                <a:solidFill>
                  <a:schemeClr val="bg1"/>
                </a:solidFill>
                <a:latin typeface="IBM Plex Sans" panose="020B0503050203000203" pitchFamily="34" charset="77"/>
              </a:rPr>
              <a:t>Limpiar y prepara los datos con la funcionalidad de </a:t>
            </a:r>
            <a:r>
              <a:rPr lang="es-ES_tradnl" sz="950" b="1">
                <a:solidFill>
                  <a:schemeClr val="bg1"/>
                </a:solidFill>
                <a:latin typeface="IBM Plex Sans" panose="020B0503050203000203" pitchFamily="34" charset="77"/>
              </a:rPr>
              <a:t>Data Refinery</a:t>
            </a:r>
            <a:r>
              <a:rPr lang="es-ES_tradnl" sz="950">
                <a:solidFill>
                  <a:schemeClr val="bg1"/>
                </a:solidFill>
                <a:latin typeface="IBM Plex Sans" panose="020B0503050203000203" pitchFamily="34" charset="77"/>
              </a:rPr>
              <a:t>, una herramienta para realizer preparación de datos de manera visual. </a:t>
            </a:r>
          </a:p>
          <a:p>
            <a:pPr defTabSz="457200">
              <a:defRPr sz="800">
                <a:latin typeface="IBM Plex Sans"/>
                <a:ea typeface="IBM Plex Sans"/>
                <a:cs typeface="IBM Plex Sans"/>
                <a:sym typeface="IBM Plex Sans"/>
              </a:defRPr>
            </a:pPr>
            <a:r>
              <a:rPr lang="es-ES_tradnl" sz="950">
                <a:solidFill>
                  <a:schemeClr val="bg1"/>
                </a:solidFill>
                <a:latin typeface="IBM Plex Sans" panose="020B0503050203000203" pitchFamily="34" charset="77"/>
              </a:rPr>
              <a:t>Use librerias populares open source para prepara datos no estructurados.</a:t>
            </a:r>
            <a:endParaRPr lang="es-ES_tradnl" sz="950" b="1">
              <a:solidFill>
                <a:schemeClr val="bg1"/>
              </a:solidFill>
              <a:latin typeface="IBM Plex Sans" panose="020B0503050203000203" pitchFamily="34" charset="77"/>
            </a:endParaRPr>
          </a:p>
        </p:txBody>
      </p:sp>
      <p:sp>
        <p:nvSpPr>
          <p:cNvPr id="38" name="A Watson Teacher can quickly create a client ready model of Watson VR in any domain in less than a day worth of work."/>
          <p:cNvSpPr/>
          <p:nvPr/>
        </p:nvSpPr>
        <p:spPr>
          <a:xfrm>
            <a:off x="4382374" y="2242230"/>
            <a:ext cx="1418109" cy="9336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s-ES_tradnl" sz="950" b="1">
                <a:solidFill>
                  <a:schemeClr val="bg1"/>
                </a:solidFill>
                <a:latin typeface="IBM Plex Sans" panose="020B0503050203000203" pitchFamily="34" charset="77"/>
              </a:rPr>
              <a:t>Democratize</a:t>
            </a:r>
            <a:r>
              <a:rPr lang="es-ES_tradnl" sz="950">
                <a:solidFill>
                  <a:schemeClr val="bg1"/>
                </a:solidFill>
                <a:latin typeface="IBM Plex Sans" panose="020B0503050203000203" pitchFamily="34" charset="77"/>
              </a:rPr>
              <a:t> la creación de modelos de ML  y DL. Diseñe sus modelos de IA de manera </a:t>
            </a:r>
            <a:r>
              <a:rPr lang="es-ES_tradnl" sz="950" b="1">
                <a:solidFill>
                  <a:schemeClr val="bg1"/>
                </a:solidFill>
                <a:latin typeface="IBM Plex Sans" panose="020B0503050203000203" pitchFamily="34" charset="77"/>
              </a:rPr>
              <a:t>programática o visual</a:t>
            </a:r>
            <a:r>
              <a:rPr lang="es-ES_tradnl" sz="950">
                <a:solidFill>
                  <a:schemeClr val="bg1"/>
                </a:solidFill>
                <a:latin typeface="IBM Plex Sans" panose="020B0503050203000203" pitchFamily="34" charset="77"/>
              </a:rPr>
              <a:t> con las herramientas mas populares </a:t>
            </a:r>
            <a:r>
              <a:rPr lang="es-ES_tradnl" sz="950" b="1">
                <a:solidFill>
                  <a:schemeClr val="bg1"/>
                </a:solidFill>
                <a:latin typeface="IBM Plex Sans" panose="020B0503050203000203" pitchFamily="34" charset="77"/>
              </a:rPr>
              <a:t>open source de </a:t>
            </a:r>
            <a:r>
              <a:rPr lang="es-ES_tradnl" sz="950">
                <a:solidFill>
                  <a:schemeClr val="bg1"/>
                </a:solidFill>
                <a:latin typeface="IBM Plex Sans" panose="020B0503050203000203" pitchFamily="34" charset="77"/>
              </a:rPr>
              <a:t>IBM, así como frameworks de ML/DL apalancando transferencia de conocimientos de modelos </a:t>
            </a:r>
            <a:r>
              <a:rPr lang="es-ES_tradnl" sz="950" b="1">
                <a:solidFill>
                  <a:schemeClr val="bg1"/>
                </a:solidFill>
                <a:latin typeface="IBM Plex Sans" panose="020B0503050203000203" pitchFamily="34" charset="77"/>
              </a:rPr>
              <a:t>pre-entrenados</a:t>
            </a:r>
            <a:r>
              <a:rPr lang="es-ES_tradnl" sz="950">
                <a:solidFill>
                  <a:schemeClr val="bg1"/>
                </a:solidFill>
                <a:latin typeface="IBM Plex Sans" panose="020B0503050203000203" pitchFamily="34" charset="77"/>
              </a:rPr>
              <a:t> usando </a:t>
            </a:r>
            <a:r>
              <a:rPr lang="es-ES_tradnl" sz="950" b="1">
                <a:solidFill>
                  <a:schemeClr val="bg1"/>
                </a:solidFill>
                <a:latin typeface="IBM Plex Sans" panose="020B0503050203000203" pitchFamily="34" charset="77"/>
              </a:rPr>
              <a:t>Herramientas de watson </a:t>
            </a:r>
            <a:r>
              <a:rPr lang="es-ES_tradnl" sz="950">
                <a:solidFill>
                  <a:schemeClr val="bg1"/>
                </a:solidFill>
                <a:latin typeface="IBM Plex Sans" panose="020B0503050203000203" pitchFamily="34" charset="77"/>
              </a:rPr>
              <a:t>para adaptarse a sus necesidades de negocio.</a:t>
            </a:r>
          </a:p>
        </p:txBody>
      </p:sp>
      <p:sp>
        <p:nvSpPr>
          <p:cNvPr id="39" name="As a Watson Teacher I can know how my work impacts Watson’s understanding of my domain, and I can communicate the outcome with my team in one click."/>
          <p:cNvSpPr/>
          <p:nvPr/>
        </p:nvSpPr>
        <p:spPr>
          <a:xfrm>
            <a:off x="5813211" y="2242229"/>
            <a:ext cx="1440671" cy="12818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s-ES_tradnl" sz="950">
                <a:solidFill>
                  <a:schemeClr val="bg1"/>
                </a:solidFill>
                <a:latin typeface="IBM Plex Sans" panose="020B0503050203000203" pitchFamily="34" charset="77"/>
              </a:rPr>
              <a:t>Despliegue sus modelos fácilmente y permita que </a:t>
            </a:r>
            <a:r>
              <a:rPr lang="es-ES_tradnl" sz="950" b="1">
                <a:solidFill>
                  <a:schemeClr val="bg1"/>
                </a:solidFill>
                <a:latin typeface="IBM Plex Sans" panose="020B0503050203000203" pitchFamily="34" charset="77"/>
              </a:rPr>
              <a:t>escalen de forma autónoma </a:t>
            </a:r>
            <a:r>
              <a:rPr lang="es-ES_tradnl" sz="950">
                <a:solidFill>
                  <a:schemeClr val="bg1"/>
                </a:solidFill>
                <a:latin typeface="IBM Plex Sans" panose="020B0503050203000203" pitchFamily="34" charset="77"/>
              </a:rPr>
              <a:t>para casos de uso online, batch o de streaming</a:t>
            </a:r>
          </a:p>
          <a:p>
            <a:pPr defTabSz="457200">
              <a:defRPr sz="800">
                <a:latin typeface="IBM Plex Sans"/>
                <a:ea typeface="IBM Plex Sans"/>
                <a:cs typeface="IBM Plex Sans"/>
                <a:sym typeface="IBM Plex Sans"/>
              </a:defRPr>
            </a:pPr>
            <a:endParaRPr lang="es-ES_tradnl" sz="950">
              <a:solidFill>
                <a:schemeClr val="bg1"/>
              </a:solidFill>
              <a:latin typeface="IBM Plex Sans" panose="020B0503050203000203" pitchFamily="34" charset="77"/>
            </a:endParaRPr>
          </a:p>
        </p:txBody>
      </p:sp>
      <p:sp>
        <p:nvSpPr>
          <p:cNvPr id="40" name="As a Performance Manager I can know how my work impacts Watson and communicate the outcome with my team in one click."/>
          <p:cNvSpPr/>
          <p:nvPr/>
        </p:nvSpPr>
        <p:spPr>
          <a:xfrm>
            <a:off x="7253882" y="2242229"/>
            <a:ext cx="1447827" cy="11452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s-ES_tradnl" sz="950">
                <a:solidFill>
                  <a:schemeClr val="bg1"/>
                </a:solidFill>
                <a:latin typeface="IBM Plex Sans" panose="020B0503050203000203" pitchFamily="34" charset="77"/>
              </a:rPr>
              <a:t>Monitoree el desempeño de los modelos en producción y dispare el re-entrenamiento y re-despliegue de modelos de manera automática. Construya entidades de </a:t>
            </a:r>
            <a:r>
              <a:rPr lang="es-ES_tradnl" sz="950" b="1">
                <a:solidFill>
                  <a:schemeClr val="bg1"/>
                </a:solidFill>
                <a:latin typeface="IBM Plex Sans" panose="020B0503050203000203" pitchFamily="34" charset="77"/>
              </a:rPr>
              <a:t>Enterprise Trust con detección de segos, modelos de mitigación, robustez de los modelos y pruebas de seguridad de los modelos</a:t>
            </a:r>
            <a:endParaRPr lang="es-ES_tradnl" sz="950">
              <a:solidFill>
                <a:schemeClr val="bg1"/>
              </a:solidFill>
              <a:latin typeface="IBM Plex Sans" panose="020B0503050203000203" pitchFamily="34" charset="77"/>
            </a:endParaRPr>
          </a:p>
        </p:txBody>
      </p:sp>
      <p:sp>
        <p:nvSpPr>
          <p:cNvPr id="41" name="A Watson Teacher  can manage all data and models needed for training any Watson service from the same place."/>
          <p:cNvSpPr/>
          <p:nvPr/>
        </p:nvSpPr>
        <p:spPr>
          <a:xfrm>
            <a:off x="1590588" y="2280766"/>
            <a:ext cx="1265545" cy="9336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s-ES_tradnl" sz="950" b="1">
                <a:solidFill>
                  <a:schemeClr val="bg1"/>
                </a:solidFill>
                <a:latin typeface="IBM Plex Sans" panose="020B0503050203000203" pitchFamily="34" charset="77"/>
              </a:rPr>
              <a:t>Encuentre</a:t>
            </a:r>
            <a:r>
              <a:rPr lang="es-ES_tradnl" sz="950">
                <a:solidFill>
                  <a:schemeClr val="bg1"/>
                </a:solidFill>
                <a:latin typeface="IBM Plex Sans" panose="020B0503050203000203" pitchFamily="34" charset="77"/>
              </a:rPr>
              <a:t> data (estructurada, No estructurada) y recursos de IA (e.g., Modelos de ML/DL, notebooks, Watson Data Kits) en el </a:t>
            </a:r>
            <a:r>
              <a:rPr lang="es-ES_tradnl" sz="950" b="1">
                <a:solidFill>
                  <a:schemeClr val="bg1"/>
                </a:solidFill>
                <a:latin typeface="IBM Plex Sans" panose="020B0503050203000203" pitchFamily="34" charset="77"/>
              </a:rPr>
              <a:t>Knowledge Catalog</a:t>
            </a:r>
            <a:r>
              <a:rPr lang="es-ES_tradnl" sz="950">
                <a:solidFill>
                  <a:schemeClr val="bg1"/>
                </a:solidFill>
                <a:latin typeface="IBM Plex Sans" panose="020B0503050203000203" pitchFamily="34" charset="77"/>
              </a:rPr>
              <a:t> con capacidades de búsqueda inteligente facilitando los niveles de acceso correcto a los ususarios correctos.</a:t>
            </a:r>
          </a:p>
        </p:txBody>
      </p:sp>
    </p:spTree>
    <p:extLst>
      <p:ext uri="{BB962C8B-B14F-4D97-AF65-F5344CB8AC3E}">
        <p14:creationId xmlns:p14="http://schemas.microsoft.com/office/powerpoint/2010/main" val="7440892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s-ES_tradnl" sz="2000" b="1">
                <a:solidFill>
                  <a:schemeClr val="bg2"/>
                </a:solidFill>
                <a:latin typeface="+mj-lt"/>
                <a:ea typeface="Helvetica Neue" charset="0"/>
                <a:cs typeface="Helvetica Neue" charset="0"/>
              </a:rPr>
              <a:t>Watson Studio</a:t>
            </a:r>
          </a:p>
          <a:p>
            <a:r>
              <a:rPr lang="es-ES_tradnl" sz="2000">
                <a:solidFill>
                  <a:schemeClr val="bg2"/>
                </a:solidFill>
                <a:latin typeface="+mj-lt"/>
                <a:ea typeface="Helvetica Neue" charset="0"/>
                <a:cs typeface="Helvetica Neue" charset="0"/>
              </a:rPr>
              <a:t>Soportando un flujo de AI de principio a fin</a:t>
            </a:r>
          </a:p>
        </p:txBody>
      </p:sp>
      <p:sp>
        <p:nvSpPr>
          <p:cNvPr id="15" name="TextBox 14"/>
          <p:cNvSpPr txBox="1"/>
          <p:nvPr/>
        </p:nvSpPr>
        <p:spPr>
          <a:xfrm>
            <a:off x="3890386" y="1223493"/>
            <a:ext cx="5061204" cy="3819376"/>
          </a:xfrm>
          <a:prstGeom prst="rect">
            <a:avLst/>
          </a:prstGeom>
          <a:noFill/>
          <a:ln w="19050">
            <a:solidFill>
              <a:schemeClr val="accent5"/>
            </a:solidFill>
            <a:prstDash val="dash"/>
          </a:ln>
        </p:spPr>
        <p:txBody>
          <a:bodyPr wrap="square" rtlCol="0">
            <a:noAutofit/>
          </a:bodyPr>
          <a:lstStyle/>
          <a:p>
            <a:pPr algn="ctr" fontAlgn="base">
              <a:spcBef>
                <a:spcPct val="0"/>
              </a:spcBef>
              <a:spcAft>
                <a:spcPct val="0"/>
              </a:spcAft>
            </a:pPr>
            <a:endParaRPr lang="es-ES_tradnl" sz="1125">
              <a:solidFill>
                <a:srgbClr val="1FB3CF">
                  <a:lumMod val="50000"/>
                  <a:lumOff val="50000"/>
                </a:srgbClr>
              </a:solidFill>
              <a:ea typeface="HelvNeue for IBM" charset="0"/>
              <a:cs typeface="HelvNeue for IBM" charset="0"/>
            </a:endParaRPr>
          </a:p>
        </p:txBody>
      </p:sp>
      <p:sp>
        <p:nvSpPr>
          <p:cNvPr id="16" name="Can 15"/>
          <p:cNvSpPr/>
          <p:nvPr/>
        </p:nvSpPr>
        <p:spPr>
          <a:xfrm>
            <a:off x="4218269" y="4366313"/>
            <a:ext cx="4297533" cy="477611"/>
          </a:xfrm>
          <a:prstGeom prst="can">
            <a:avLst/>
          </a:prstGeom>
          <a:solidFill>
            <a:schemeClr val="bg2">
              <a:lumMod val="9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s-ES_tradnl" sz="1013">
                <a:solidFill>
                  <a:srgbClr val="000000"/>
                </a:solidFill>
              </a:rPr>
              <a:t>Manejo de cíclo de vida de los modelos</a:t>
            </a:r>
          </a:p>
        </p:txBody>
      </p:sp>
      <p:pic>
        <p:nvPicPr>
          <p:cNvPr id="17" name="Picture 2" descr="mage result for rstudio icon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831" y="1772561"/>
            <a:ext cx="1010892" cy="3552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jupyter notebookes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23" y="1719796"/>
            <a:ext cx="460760" cy="46076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049486" y="2423165"/>
            <a:ext cx="2338259" cy="19813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s-ES_tradnl" sz="1125">
                <a:solidFill>
                  <a:schemeClr val="bg1"/>
                </a:solidFill>
              </a:rPr>
              <a:t>Plataformas de Machine Learning</a:t>
            </a:r>
          </a:p>
        </p:txBody>
      </p:sp>
      <p:pic>
        <p:nvPicPr>
          <p:cNvPr id="24" name="Picture 6" descr="mage result for scikit learn icon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728" y="2607996"/>
            <a:ext cx="436864" cy="436864"/>
          </a:xfrm>
          <a:prstGeom prst="rect">
            <a:avLst/>
          </a:prstGeom>
          <a:noFill/>
          <a:ln>
            <a:noFill/>
          </a:ln>
          <a:extLst/>
        </p:spPr>
      </p:pic>
      <p:pic>
        <p:nvPicPr>
          <p:cNvPr id="25" name="Picture 24" descr="mage result for xg boost icon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3599" y="3019059"/>
            <a:ext cx="479489" cy="184509"/>
          </a:xfrm>
          <a:prstGeom prst="rect">
            <a:avLst/>
          </a:prstGeom>
          <a:noFill/>
          <a:ln>
            <a:noFill/>
          </a:ln>
          <a:extLst/>
        </p:spPr>
      </p:pic>
      <p:pic>
        <p:nvPicPr>
          <p:cNvPr id="27" name="Picture 10" descr="mage result for Spark MLlib icon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4817" y="2671593"/>
            <a:ext cx="367393" cy="331550"/>
          </a:xfrm>
          <a:prstGeom prst="rect">
            <a:avLst/>
          </a:prstGeom>
          <a:noFill/>
          <a:ln>
            <a:noFill/>
          </a:ln>
          <a:extLst/>
        </p:spPr>
      </p:pic>
      <p:pic>
        <p:nvPicPr>
          <p:cNvPr id="28" name="Picture 27" descr="mage result for Spark MLlib icon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5233" y="2702839"/>
            <a:ext cx="493357" cy="262423"/>
          </a:xfrm>
          <a:prstGeom prst="rect">
            <a:avLst/>
          </a:prstGeom>
          <a:noFill/>
          <a:ln>
            <a:noFill/>
          </a:ln>
          <a:extLst/>
        </p:spPr>
      </p:pic>
      <p:grpSp>
        <p:nvGrpSpPr>
          <p:cNvPr id="30" name="Group 29"/>
          <p:cNvGrpSpPr/>
          <p:nvPr/>
        </p:nvGrpSpPr>
        <p:grpSpPr>
          <a:xfrm>
            <a:off x="6387745" y="2387022"/>
            <a:ext cx="2088891" cy="809838"/>
            <a:chOff x="3292803" y="2539631"/>
            <a:chExt cx="2785188" cy="1079784"/>
          </a:xfrm>
          <a:noFill/>
        </p:grpSpPr>
        <p:sp>
          <p:nvSpPr>
            <p:cNvPr id="31" name="Rectangle 30"/>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s-ES_tradnl" sz="1125">
                  <a:solidFill>
                    <a:schemeClr val="bg1"/>
                  </a:solidFill>
                </a:rPr>
                <a:t>Plataforma de Deep Learning</a:t>
              </a:r>
            </a:p>
          </p:txBody>
        </p:sp>
        <p:pic>
          <p:nvPicPr>
            <p:cNvPr id="32" name="Picture 12" descr="mage result for Tensorflow icon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243" y="3237353"/>
              <a:ext cx="468863" cy="382062"/>
            </a:xfrm>
            <a:prstGeom prst="rect">
              <a:avLst/>
            </a:prstGeom>
            <a:grpFill/>
            <a:ln>
              <a:noFill/>
            </a:ln>
            <a:extLst/>
          </p:spPr>
        </p:pic>
        <p:pic>
          <p:nvPicPr>
            <p:cNvPr id="33" name="Picture 32"/>
            <p:cNvPicPr>
              <a:picLocks noChangeAspect="1"/>
            </p:cNvPicPr>
            <p:nvPr/>
          </p:nvPicPr>
          <p:blipFill>
            <a:blip r:embed="rId9"/>
            <a:stretch>
              <a:fillRect/>
            </a:stretch>
          </p:blipFill>
          <p:spPr>
            <a:xfrm>
              <a:off x="3921471" y="2986672"/>
              <a:ext cx="621165" cy="241141"/>
            </a:xfrm>
            <a:prstGeom prst="rect">
              <a:avLst/>
            </a:prstGeom>
            <a:grpFill/>
            <a:ln>
              <a:noFill/>
            </a:ln>
          </p:spPr>
        </p:pic>
        <p:pic>
          <p:nvPicPr>
            <p:cNvPr id="42" name="Picture 41"/>
            <p:cNvPicPr>
              <a:picLocks noChangeAspect="1"/>
            </p:cNvPicPr>
            <p:nvPr/>
          </p:nvPicPr>
          <p:blipFill>
            <a:blip r:embed="rId10"/>
            <a:stretch>
              <a:fillRect/>
            </a:stretch>
          </p:blipFill>
          <p:spPr>
            <a:xfrm>
              <a:off x="4355428" y="3332954"/>
              <a:ext cx="517334" cy="163600"/>
            </a:xfrm>
            <a:prstGeom prst="rect">
              <a:avLst/>
            </a:prstGeom>
            <a:grpFill/>
            <a:ln>
              <a:noFill/>
            </a:ln>
          </p:spPr>
        </p:pic>
        <p:pic>
          <p:nvPicPr>
            <p:cNvPr id="43" name="Picture 42"/>
            <p:cNvPicPr>
              <a:picLocks noChangeAspect="1"/>
            </p:cNvPicPr>
            <p:nvPr/>
          </p:nvPicPr>
          <p:blipFill>
            <a:blip r:embed="rId11"/>
            <a:stretch>
              <a:fillRect/>
            </a:stretch>
          </p:blipFill>
          <p:spPr>
            <a:xfrm>
              <a:off x="5233186" y="3161589"/>
              <a:ext cx="581021" cy="294981"/>
            </a:xfrm>
            <a:prstGeom prst="rect">
              <a:avLst/>
            </a:prstGeom>
            <a:grpFill/>
            <a:ln>
              <a:noFill/>
            </a:ln>
          </p:spPr>
        </p:pic>
      </p:grpSp>
      <p:pic>
        <p:nvPicPr>
          <p:cNvPr id="44" name="Picture 43" descr="mage result for docker icon transpar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5591" y="3677271"/>
            <a:ext cx="591543" cy="527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age result for kubernetes icon transpar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9858" y="3639105"/>
            <a:ext cx="676293" cy="57968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mage result for nvidia gpu icon transpar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3041" y="3642579"/>
            <a:ext cx="605509" cy="60550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4218889" y="1414800"/>
            <a:ext cx="4231671" cy="265457"/>
          </a:xfrm>
          <a:prstGeom prst="rect">
            <a:avLst/>
          </a:prstGeom>
          <a:noFill/>
          <a:ln w="19050">
            <a:noFill/>
          </a:ln>
        </p:spPr>
        <p:txBody>
          <a:bodyPr wrap="square" rtlCol="0">
            <a:spAutoFit/>
          </a:bodyPr>
          <a:lstStyle/>
          <a:p>
            <a:pPr algn="ctr" fontAlgn="base">
              <a:spcBef>
                <a:spcPct val="0"/>
              </a:spcBef>
              <a:spcAft>
                <a:spcPct val="0"/>
              </a:spcAft>
            </a:pPr>
            <a:r>
              <a:rPr lang="es-ES_tradnl" sz="1125">
                <a:solidFill>
                  <a:schemeClr val="bg1"/>
                </a:solidFill>
                <a:ea typeface="HelvNeue for IBM" charset="0"/>
                <a:cs typeface="HelvNeue for IBM" charset="0"/>
              </a:rPr>
              <a:t>Herramientas de creación</a:t>
            </a:r>
          </a:p>
        </p:txBody>
      </p:sp>
      <p:sp>
        <p:nvSpPr>
          <p:cNvPr id="48" name="TextBox 47"/>
          <p:cNvSpPr txBox="1"/>
          <p:nvPr/>
        </p:nvSpPr>
        <p:spPr>
          <a:xfrm>
            <a:off x="4400426" y="3386910"/>
            <a:ext cx="4247513" cy="265457"/>
          </a:xfrm>
          <a:prstGeom prst="rect">
            <a:avLst/>
          </a:prstGeom>
          <a:noFill/>
          <a:ln w="19050">
            <a:noFill/>
          </a:ln>
        </p:spPr>
        <p:txBody>
          <a:bodyPr wrap="square" rtlCol="0">
            <a:spAutoFit/>
          </a:bodyPr>
          <a:lstStyle/>
          <a:p>
            <a:pPr algn="ctr" fontAlgn="base">
              <a:spcBef>
                <a:spcPct val="0"/>
              </a:spcBef>
              <a:spcAft>
                <a:spcPct val="0"/>
              </a:spcAft>
            </a:pPr>
            <a:r>
              <a:rPr lang="es-ES_tradnl" sz="1125">
                <a:solidFill>
                  <a:schemeClr val="bg1"/>
                </a:solidFill>
                <a:ea typeface="HelvNeue for IBM" charset="0"/>
                <a:cs typeface="HelvNeue for IBM" charset="0"/>
              </a:rPr>
              <a:t>Infrestructura Cloud como servicio</a:t>
            </a:r>
          </a:p>
        </p:txBody>
      </p:sp>
      <p:cxnSp>
        <p:nvCxnSpPr>
          <p:cNvPr id="50" name="Straight Connector 49"/>
          <p:cNvCxnSpPr/>
          <p:nvPr/>
        </p:nvCxnSpPr>
        <p:spPr>
          <a:xfrm>
            <a:off x="4282911" y="2625866"/>
            <a:ext cx="1917870" cy="0"/>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229123" y="3318524"/>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524183" y="2630438"/>
            <a:ext cx="1879092" cy="5273"/>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229123" y="2313297"/>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15"/>
          <a:stretch>
            <a:fillRect/>
          </a:stretch>
        </p:blipFill>
        <p:spPr>
          <a:xfrm>
            <a:off x="6081916" y="1662693"/>
            <a:ext cx="639752" cy="574967"/>
          </a:xfrm>
          <a:prstGeom prst="rect">
            <a:avLst/>
          </a:prstGeom>
        </p:spPr>
      </p:pic>
      <p:sp>
        <p:nvSpPr>
          <p:cNvPr id="56" name="TextBox 55"/>
          <p:cNvSpPr txBox="1"/>
          <p:nvPr/>
        </p:nvSpPr>
        <p:spPr>
          <a:xfrm>
            <a:off x="155382" y="2675322"/>
            <a:ext cx="3822227" cy="646331"/>
          </a:xfrm>
          <a:prstGeom prst="rect">
            <a:avLst/>
          </a:prstGeom>
          <a:noFill/>
        </p:spPr>
        <p:txBody>
          <a:bodyPr wrap="square" rtlCol="0">
            <a:spAutoFit/>
          </a:bodyPr>
          <a:lstStyle/>
          <a:p>
            <a:pPr marL="89297" indent="-89297">
              <a:buFont typeface="Arial" charset="0"/>
              <a:buChar char="•"/>
            </a:pPr>
            <a:r>
              <a:rPr lang="es-ES_tradnl" altLang="en-US" sz="1200">
                <a:solidFill>
                  <a:schemeClr val="bg1"/>
                </a:solidFill>
                <a:ea typeface="Helvetica Neue" charset="0"/>
                <a:cs typeface="Helvetica Neue" charset="0"/>
              </a:rPr>
              <a:t>Los frameworks de desarrollo más populares en estándares abiertos</a:t>
            </a:r>
          </a:p>
          <a:p>
            <a:pPr marL="89297" indent="-89297">
              <a:buFont typeface="Arial" charset="0"/>
              <a:buChar char="•"/>
            </a:pPr>
            <a:r>
              <a:rPr lang="es-ES_tradnl" altLang="en-US" sz="1200">
                <a:solidFill>
                  <a:schemeClr val="bg1"/>
                </a:solidFill>
                <a:ea typeface="Helvetica Neue" charset="0"/>
                <a:cs typeface="Helvetica Neue" charset="0"/>
              </a:rPr>
              <a:t>Frameworks de IBM con altas capacidades</a:t>
            </a:r>
          </a:p>
        </p:txBody>
      </p:sp>
      <p:sp>
        <p:nvSpPr>
          <p:cNvPr id="57" name="TextBox 56"/>
          <p:cNvSpPr txBox="1"/>
          <p:nvPr/>
        </p:nvSpPr>
        <p:spPr>
          <a:xfrm>
            <a:off x="155382" y="1464264"/>
            <a:ext cx="3821068" cy="830997"/>
          </a:xfrm>
          <a:prstGeom prst="rect">
            <a:avLst/>
          </a:prstGeom>
          <a:noFill/>
        </p:spPr>
        <p:txBody>
          <a:bodyPr wrap="square" rtlCol="0">
            <a:spAutoFit/>
          </a:bodyPr>
          <a:lstStyle/>
          <a:p>
            <a:pPr marL="89297" indent="-89297">
              <a:buFont typeface="Arial" charset="0"/>
              <a:buChar char="•"/>
            </a:pPr>
            <a:r>
              <a:rPr lang="es-ES_tradnl" sz="1200">
                <a:solidFill>
                  <a:schemeClr val="bg1"/>
                </a:solidFill>
                <a:ea typeface="Helvetica Neue" charset="0"/>
                <a:cs typeface="Helvetica Neue" charset="0"/>
              </a:rPr>
              <a:t>Crear, colaborar, desplegar y monitorear</a:t>
            </a:r>
          </a:p>
          <a:p>
            <a:pPr marL="89297" indent="-89297">
              <a:buFont typeface="Arial" charset="0"/>
              <a:buChar char="•"/>
            </a:pPr>
            <a:r>
              <a:rPr lang="es-ES_tradnl" altLang="en-US" sz="1200">
                <a:solidFill>
                  <a:schemeClr val="bg1"/>
                </a:solidFill>
                <a:ea typeface="Helvetica Neue" charset="0"/>
                <a:cs typeface="Helvetica Neue" charset="0"/>
              </a:rPr>
              <a:t>Las mejores herramientas de open source y de IBM</a:t>
            </a:r>
          </a:p>
          <a:p>
            <a:pPr marL="89297" indent="-89297">
              <a:buFont typeface="Arial" charset="0"/>
              <a:buChar char="•"/>
            </a:pPr>
            <a:r>
              <a:rPr lang="es-ES_tradnl" altLang="en-US" sz="1200">
                <a:solidFill>
                  <a:schemeClr val="bg1"/>
                </a:solidFill>
                <a:ea typeface="Helvetica Neue" charset="0"/>
                <a:cs typeface="Helvetica Neue" charset="0"/>
              </a:rPr>
              <a:t>Codifique en diferentes lenguajes (R, Python or Scala) y herramientas de modelamiento visual</a:t>
            </a:r>
          </a:p>
        </p:txBody>
      </p:sp>
      <p:sp>
        <p:nvSpPr>
          <p:cNvPr id="58" name="TextBox 57"/>
          <p:cNvSpPr txBox="1"/>
          <p:nvPr/>
        </p:nvSpPr>
        <p:spPr>
          <a:xfrm>
            <a:off x="155382" y="3500678"/>
            <a:ext cx="3821068" cy="830997"/>
          </a:xfrm>
          <a:prstGeom prst="rect">
            <a:avLst/>
          </a:prstGeom>
          <a:noFill/>
        </p:spPr>
        <p:txBody>
          <a:bodyPr wrap="square" rtlCol="0">
            <a:spAutoFit/>
          </a:bodyPr>
          <a:lstStyle/>
          <a:p>
            <a:endParaRPr lang="es-ES_tradnl" altLang="en-US" sz="1200" b="1">
              <a:solidFill>
                <a:schemeClr val="bg1"/>
              </a:solidFill>
              <a:ea typeface="Helvetica Neue" charset="0"/>
              <a:cs typeface="Helvetica Neue" charset="0"/>
            </a:endParaRPr>
          </a:p>
          <a:p>
            <a:pPr marL="89297" indent="-89297">
              <a:buFont typeface="Arial" charset="0"/>
              <a:buChar char="•"/>
            </a:pPr>
            <a:r>
              <a:rPr lang="es-ES_tradnl" altLang="en-US" sz="1200">
                <a:solidFill>
                  <a:schemeClr val="bg1"/>
                </a:solidFill>
                <a:ea typeface="Helvetica Neue" charset="0"/>
                <a:cs typeface="Helvetica Neue" charset="0"/>
              </a:rPr>
              <a:t>Servicio completamente gestionado</a:t>
            </a:r>
          </a:p>
          <a:p>
            <a:pPr marL="89297" indent="-89297">
              <a:buFont typeface="Arial" charset="0"/>
              <a:buChar char="•"/>
            </a:pPr>
            <a:r>
              <a:rPr lang="es-ES_tradnl" altLang="en-US" sz="1200">
                <a:solidFill>
                  <a:schemeClr val="bg1"/>
                </a:solidFill>
                <a:ea typeface="Helvetica Neue" charset="0"/>
                <a:cs typeface="Helvetica Neue" charset="0"/>
              </a:rPr>
              <a:t>Administración de recursos basados en Containers</a:t>
            </a:r>
          </a:p>
          <a:p>
            <a:pPr marL="89297" indent="-89297">
              <a:buFont typeface="Arial" charset="0"/>
              <a:buChar char="•"/>
            </a:pPr>
            <a:r>
              <a:rPr lang="es-ES_tradnl" altLang="en-US" sz="1200">
                <a:solidFill>
                  <a:schemeClr val="bg1"/>
                </a:solidFill>
                <a:ea typeface="Helvetica Neue" charset="0"/>
                <a:cs typeface="Helvetica Neue" charset="0"/>
              </a:rPr>
              <a:t>Pago por uso elástico de capacidades de cpu/gpu </a:t>
            </a:r>
          </a:p>
        </p:txBody>
      </p:sp>
      <p:pic>
        <p:nvPicPr>
          <p:cNvPr id="59" name="Picture 58"/>
          <p:cNvPicPr>
            <a:picLocks noChangeAspect="1"/>
          </p:cNvPicPr>
          <p:nvPr/>
        </p:nvPicPr>
        <p:blipFill>
          <a:blip r:embed="rId15"/>
          <a:stretch>
            <a:fillRect/>
          </a:stretch>
        </p:blipFill>
        <p:spPr>
          <a:xfrm>
            <a:off x="4801401" y="2972914"/>
            <a:ext cx="343049" cy="308310"/>
          </a:xfrm>
          <a:prstGeom prst="rect">
            <a:avLst/>
          </a:prstGeom>
        </p:spPr>
      </p:pic>
      <p:pic>
        <p:nvPicPr>
          <p:cNvPr id="35" name="Picture 34" descr="hAsset 5@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01577" y="1698716"/>
            <a:ext cx="508000" cy="502920"/>
          </a:xfrm>
          <a:prstGeom prst="rect">
            <a:avLst/>
          </a:prstGeom>
        </p:spPr>
      </p:pic>
      <p:pic>
        <p:nvPicPr>
          <p:cNvPr id="36" name="Picture 35" descr="hAsset 6@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18029" y="1698716"/>
            <a:ext cx="518160" cy="502920"/>
          </a:xfrm>
          <a:prstGeom prst="rect">
            <a:avLst/>
          </a:prstGeom>
        </p:spPr>
      </p:pic>
      <p:pic>
        <p:nvPicPr>
          <p:cNvPr id="37" name="Picture 36" descr="hAsset 8@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44642" y="1696176"/>
            <a:ext cx="660400" cy="508000"/>
          </a:xfrm>
          <a:prstGeom prst="rect">
            <a:avLst/>
          </a:prstGeom>
        </p:spPr>
      </p:pic>
    </p:spTree>
    <p:extLst>
      <p:ext uri="{BB962C8B-B14F-4D97-AF65-F5344CB8AC3E}">
        <p14:creationId xmlns:p14="http://schemas.microsoft.com/office/powerpoint/2010/main" val="361458667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737639" y="2340555"/>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sp>
        <p:nvSpPr>
          <p:cNvPr id="49" name="Rectangle 48"/>
          <p:cNvSpPr/>
          <p:nvPr/>
        </p:nvSpPr>
        <p:spPr>
          <a:xfrm>
            <a:off x="3697729" y="2330506"/>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sp>
        <p:nvSpPr>
          <p:cNvPr id="50" name="Rectangle 49"/>
          <p:cNvSpPr/>
          <p:nvPr/>
        </p:nvSpPr>
        <p:spPr>
          <a:xfrm>
            <a:off x="5657819" y="2320461"/>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pic>
        <p:nvPicPr>
          <p:cNvPr id="32" name="Picture 31"/>
          <p:cNvPicPr>
            <a:picLocks noChangeAspect="1"/>
          </p:cNvPicPr>
          <p:nvPr/>
        </p:nvPicPr>
        <p:blipFill>
          <a:blip r:embed="rId3" cstate="print">
            <a:duotone>
              <a:prstClr val="black"/>
              <a:prstClr val="white">
                <a:tint val="45000"/>
                <a:satMod val="400000"/>
              </a:prstClr>
            </a:duotone>
            <a:extLst>
              <a:ext uri="{28A0092B-C50C-407E-A947-70E740481C1C}">
                <a14:useLocalDpi xmlns:a14="http://schemas.microsoft.com/office/drawing/2010/main"/>
              </a:ext>
            </a:extLst>
          </a:blip>
          <a:stretch>
            <a:fillRect/>
          </a:stretch>
        </p:blipFill>
        <p:spPr>
          <a:xfrm>
            <a:off x="2317540" y="1368407"/>
            <a:ext cx="622976" cy="622976"/>
          </a:xfrm>
          <a:prstGeom prst="rect">
            <a:avLst/>
          </a:prstGeom>
          <a:ln>
            <a:solidFill>
              <a:schemeClr val="tx1"/>
            </a:solidFill>
          </a:ln>
        </p:spPr>
      </p:pic>
      <p:sp>
        <p:nvSpPr>
          <p:cNvPr id="33" name="TextBox 32"/>
          <p:cNvSpPr txBox="1"/>
          <p:nvPr/>
        </p:nvSpPr>
        <p:spPr>
          <a:xfrm>
            <a:off x="1799323" y="2414906"/>
            <a:ext cx="1631228" cy="784830"/>
          </a:xfrm>
          <a:prstGeom prst="rect">
            <a:avLst/>
          </a:prstGeom>
          <a:noFill/>
        </p:spPr>
        <p:txBody>
          <a:bodyPr wrap="square" rtlCol="0">
            <a:spAutoFit/>
          </a:bodyPr>
          <a:lstStyle/>
          <a:p>
            <a:pPr>
              <a:buClrTx/>
              <a:buFontTx/>
              <a:buNone/>
            </a:pPr>
            <a:r>
              <a:rPr lang="en-US" altLang="en-US" sz="1125" err="1">
                <a:solidFill>
                  <a:schemeClr val="bg1"/>
                </a:solidFill>
                <a:latin typeface="IBM Plex Sans" panose="020B0503050203000203" pitchFamily="34" charset="77"/>
                <a:ea typeface="HelvNeue for IBM" charset="0"/>
                <a:cs typeface="HelvNeue for IBM" charset="0"/>
              </a:rPr>
              <a:t>Aprendizaje</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integrado</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Tutoriales</a:t>
            </a:r>
            <a:r>
              <a:rPr lang="en-US" altLang="en-US" sz="1125">
                <a:solidFill>
                  <a:schemeClr val="bg1"/>
                </a:solidFill>
                <a:latin typeface="IBM Plex Sans" panose="020B0503050203000203" pitchFamily="34" charset="77"/>
                <a:ea typeface="HelvNeue for IBM" charset="0"/>
                <a:cs typeface="HelvNeue for IBM" charset="0"/>
              </a:rPr>
              <a:t>) para </a:t>
            </a:r>
            <a:r>
              <a:rPr lang="en-US" altLang="en-US" sz="1125" err="1">
                <a:solidFill>
                  <a:schemeClr val="bg1"/>
                </a:solidFill>
                <a:latin typeface="IBM Plex Sans" panose="020B0503050203000203" pitchFamily="34" charset="77"/>
                <a:ea typeface="HelvNeue for IBM" charset="0"/>
                <a:cs typeface="HelvNeue for IBM" charset="0"/>
              </a:rPr>
              <a:t>ganar</a:t>
            </a:r>
            <a:r>
              <a:rPr lang="en-US" altLang="en-US" sz="1125">
                <a:solidFill>
                  <a:schemeClr val="bg1"/>
                </a:solidFill>
                <a:latin typeface="IBM Plex Sans" panose="020B0503050203000203" pitchFamily="34" charset="77"/>
                <a:ea typeface="HelvNeue for IBM" charset="0"/>
                <a:cs typeface="HelvNeue for IBM" charset="0"/>
              </a:rPr>
              <a:t> o </a:t>
            </a:r>
            <a:r>
              <a:rPr lang="en-US" altLang="en-US" sz="1125" err="1">
                <a:solidFill>
                  <a:schemeClr val="bg1"/>
                </a:solidFill>
                <a:latin typeface="IBM Plex Sans" panose="020B0503050203000203" pitchFamily="34" charset="77"/>
                <a:ea typeface="HelvNeue for IBM" charset="0"/>
                <a:cs typeface="HelvNeue for IBM" charset="0"/>
              </a:rPr>
              <a:t>fortalecer</a:t>
            </a:r>
            <a:r>
              <a:rPr lang="en-US" altLang="en-US" sz="1125">
                <a:solidFill>
                  <a:schemeClr val="bg1"/>
                </a:solidFill>
                <a:latin typeface="IBM Plex Sans" panose="020B0503050203000203" pitchFamily="34" charset="77"/>
                <a:ea typeface="HelvNeue for IBM" charset="0"/>
                <a:cs typeface="HelvNeue for IBM" charset="0"/>
              </a:rPr>
              <a:t> el </a:t>
            </a:r>
            <a:r>
              <a:rPr lang="en-US" altLang="en-US" sz="1125" err="1">
                <a:solidFill>
                  <a:schemeClr val="bg1"/>
                </a:solidFill>
                <a:latin typeface="IBM Plex Sans" panose="020B0503050203000203" pitchFamily="34" charset="77"/>
                <a:ea typeface="HelvNeue for IBM" charset="0"/>
                <a:cs typeface="HelvNeue for IBM" charset="0"/>
              </a:rPr>
              <a:t>conocimiento</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5" name="TextBox 4"/>
          <p:cNvSpPr txBox="1"/>
          <p:nvPr/>
        </p:nvSpPr>
        <p:spPr>
          <a:xfrm>
            <a:off x="1737639" y="2035791"/>
            <a:ext cx="1754597" cy="334707"/>
          </a:xfrm>
          <a:prstGeom prst="rect">
            <a:avLst/>
          </a:prstGeom>
          <a:solidFill>
            <a:schemeClr val="accent2">
              <a:lumMod val="75000"/>
            </a:schemeClr>
          </a:solidFill>
        </p:spPr>
        <p:txBody>
          <a:bodyPr wrap="square" rtlCol="0">
            <a:spAutoFit/>
          </a:bodyPr>
          <a:lstStyle/>
          <a:p>
            <a:pPr algn="ctr"/>
            <a:r>
              <a:rPr lang="en-US" sz="1575" b="1" err="1">
                <a:solidFill>
                  <a:schemeClr val="bg2"/>
                </a:solidFill>
                <a:latin typeface="IBM Plex Sans" panose="020B0503050203000203" pitchFamily="34" charset="77"/>
                <a:ea typeface="HelvNeue for IBM" charset="0"/>
                <a:cs typeface="HelvNeue for IBM" charset="0"/>
              </a:rPr>
              <a:t>Aprenda</a:t>
            </a:r>
            <a:endParaRPr lang="en-US" sz="1575" b="1">
              <a:solidFill>
                <a:schemeClr val="bg2"/>
              </a:solidFill>
              <a:latin typeface="IBM Plex Sans" panose="020B0503050203000203" pitchFamily="34" charset="77"/>
              <a:ea typeface="HelvNeue for IBM" charset="0"/>
              <a:cs typeface="HelvNeue for IBM" charset="0"/>
            </a:endParaRPr>
          </a:p>
        </p:txBody>
      </p:sp>
      <p:pic>
        <p:nvPicPr>
          <p:cNvPr id="40" name="Picture 39"/>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297674" y="1423060"/>
            <a:ext cx="541407" cy="541407"/>
          </a:xfrm>
          <a:prstGeom prst="rect">
            <a:avLst/>
          </a:prstGeom>
          <a:ln>
            <a:solidFill>
              <a:schemeClr val="tx1"/>
            </a:solidFill>
          </a:ln>
        </p:spPr>
      </p:pic>
      <p:sp>
        <p:nvSpPr>
          <p:cNvPr id="41" name="TextBox 40"/>
          <p:cNvSpPr txBox="1"/>
          <p:nvPr/>
        </p:nvSpPr>
        <p:spPr>
          <a:xfrm>
            <a:off x="3713112" y="2416681"/>
            <a:ext cx="1733408" cy="957955"/>
          </a:xfrm>
          <a:prstGeom prst="rect">
            <a:avLst/>
          </a:prstGeom>
          <a:noFill/>
        </p:spPr>
        <p:txBody>
          <a:bodyPr wrap="square" rtlCol="0">
            <a:spAutoFit/>
          </a:bodyPr>
          <a:lstStyle/>
          <a:p>
            <a:pPr>
              <a:buClrTx/>
              <a:buFontTx/>
              <a:buNone/>
            </a:pPr>
            <a:r>
              <a:rPr lang="en-US" altLang="en-US" sz="1125">
                <a:solidFill>
                  <a:schemeClr val="bg1"/>
                </a:solidFill>
                <a:latin typeface="IBM Plex Sans" panose="020B0503050203000203" pitchFamily="34" charset="77"/>
                <a:ea typeface="HelvNeue for IBM" charset="0"/>
                <a:cs typeface="HelvNeue for IBM" charset="0"/>
              </a:rPr>
              <a:t>Las </a:t>
            </a:r>
            <a:r>
              <a:rPr lang="en-US" altLang="en-US" sz="1125" err="1">
                <a:solidFill>
                  <a:schemeClr val="bg1"/>
                </a:solidFill>
                <a:latin typeface="IBM Plex Sans" panose="020B0503050203000203" pitchFamily="34" charset="77"/>
                <a:ea typeface="HelvNeue for IBM" charset="0"/>
                <a:cs typeface="HelvNeue for IBM" charset="0"/>
              </a:rPr>
              <a:t>mejores</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herramientas</a:t>
            </a:r>
            <a:r>
              <a:rPr lang="en-US" altLang="en-US" sz="1125">
                <a:solidFill>
                  <a:schemeClr val="bg1"/>
                </a:solidFill>
                <a:latin typeface="IBM Plex Sans" panose="020B0503050203000203" pitchFamily="34" charset="77"/>
                <a:ea typeface="HelvNeue for IBM" charset="0"/>
                <a:cs typeface="HelvNeue for IBM" charset="0"/>
              </a:rPr>
              <a:t> open source y de IBM para </a:t>
            </a:r>
            <a:r>
              <a:rPr lang="en-US" altLang="en-US" sz="1125" err="1">
                <a:solidFill>
                  <a:schemeClr val="bg1"/>
                </a:solidFill>
                <a:latin typeface="IBM Plex Sans" panose="020B0503050203000203" pitchFamily="34" charset="77"/>
                <a:ea typeface="HelvNeue for IBM" charset="0"/>
                <a:cs typeface="HelvNeue for IBM" charset="0"/>
              </a:rPr>
              <a:t>crear</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productos</a:t>
            </a:r>
            <a:r>
              <a:rPr lang="en-US" altLang="en-US" sz="1125">
                <a:solidFill>
                  <a:schemeClr val="bg1"/>
                </a:solidFill>
                <a:latin typeface="IBM Plex Sans" panose="020B0503050203000203" pitchFamily="34" charset="77"/>
                <a:ea typeface="HelvNeue for IBM" charset="0"/>
                <a:cs typeface="HelvNeue for IBM" charset="0"/>
              </a:rPr>
              <a:t> de </a:t>
            </a:r>
            <a:r>
              <a:rPr lang="en-US" altLang="en-US" sz="1125" err="1">
                <a:solidFill>
                  <a:schemeClr val="bg1"/>
                </a:solidFill>
                <a:latin typeface="IBM Plex Sans" panose="020B0503050203000203" pitchFamily="34" charset="77"/>
                <a:ea typeface="HelvNeue for IBM" charset="0"/>
                <a:cs typeface="HelvNeue for IBM" charset="0"/>
              </a:rPr>
              <a:t>última</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tecnología</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42" name="TextBox 41"/>
          <p:cNvSpPr txBox="1"/>
          <p:nvPr/>
        </p:nvSpPr>
        <p:spPr>
          <a:xfrm>
            <a:off x="3697729" y="2035791"/>
            <a:ext cx="1754597" cy="334707"/>
          </a:xfrm>
          <a:prstGeom prst="rect">
            <a:avLst/>
          </a:prstGeom>
          <a:solidFill>
            <a:schemeClr val="accent2">
              <a:lumMod val="75000"/>
            </a:schemeClr>
          </a:solidFill>
        </p:spPr>
        <p:txBody>
          <a:bodyPr wrap="square" rtlCol="0">
            <a:spAutoFit/>
          </a:bodyPr>
          <a:lstStyle/>
          <a:p>
            <a:pPr algn="ctr"/>
            <a:r>
              <a:rPr lang="en-US" sz="1575" b="1">
                <a:solidFill>
                  <a:schemeClr val="bg2"/>
                </a:solidFill>
                <a:latin typeface="IBM Plex Sans" panose="020B0503050203000203" pitchFamily="34" charset="77"/>
                <a:ea typeface="HelvNeue for IBM" charset="0"/>
                <a:cs typeface="HelvNeue for IBM" charset="0"/>
              </a:rPr>
              <a:t>Cree</a:t>
            </a:r>
          </a:p>
        </p:txBody>
      </p:sp>
      <p:pic>
        <p:nvPicPr>
          <p:cNvPr id="45" name="Picture 44"/>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194086" y="1344806"/>
            <a:ext cx="658200" cy="658200"/>
          </a:xfrm>
          <a:prstGeom prst="rect">
            <a:avLst/>
          </a:prstGeom>
          <a:ln>
            <a:solidFill>
              <a:schemeClr val="tx1"/>
            </a:solidFill>
          </a:ln>
        </p:spPr>
      </p:pic>
      <p:sp>
        <p:nvSpPr>
          <p:cNvPr id="46" name="TextBox 45"/>
          <p:cNvSpPr txBox="1"/>
          <p:nvPr/>
        </p:nvSpPr>
        <p:spPr>
          <a:xfrm>
            <a:off x="5678546" y="2456873"/>
            <a:ext cx="1738414" cy="784830"/>
          </a:xfrm>
          <a:prstGeom prst="rect">
            <a:avLst/>
          </a:prstGeom>
          <a:noFill/>
        </p:spPr>
        <p:txBody>
          <a:bodyPr wrap="square" rtlCol="0">
            <a:spAutoFit/>
          </a:bodyPr>
          <a:lstStyle/>
          <a:p>
            <a:pPr>
              <a:buClrTx/>
              <a:buFontTx/>
              <a:buNone/>
            </a:pPr>
            <a:r>
              <a:rPr lang="en-US" altLang="en-US" sz="1125" err="1">
                <a:solidFill>
                  <a:schemeClr val="bg1"/>
                </a:solidFill>
                <a:latin typeface="IBM Plex Sans" panose="020B0503050203000203" pitchFamily="34" charset="77"/>
                <a:ea typeface="HelvNeue for IBM" charset="0"/>
                <a:cs typeface="HelvNeue for IBM" charset="0"/>
              </a:rPr>
              <a:t>Comunidad</a:t>
            </a:r>
            <a:r>
              <a:rPr lang="en-US" altLang="en-US" sz="1125">
                <a:solidFill>
                  <a:schemeClr val="bg1"/>
                </a:solidFill>
                <a:latin typeface="IBM Plex Sans" panose="020B0503050203000203" pitchFamily="34" charset="77"/>
                <a:ea typeface="HelvNeue for IBM" charset="0"/>
                <a:cs typeface="HelvNeue for IBM" charset="0"/>
              </a:rPr>
              <a:t> y </a:t>
            </a:r>
            <a:r>
              <a:rPr lang="en-US" altLang="en-US" sz="1125" err="1">
                <a:solidFill>
                  <a:schemeClr val="bg1"/>
                </a:solidFill>
                <a:latin typeface="IBM Plex Sans" panose="020B0503050203000203" pitchFamily="34" charset="77"/>
                <a:ea typeface="HelvNeue for IBM" charset="0"/>
                <a:cs typeface="HelvNeue for IBM" charset="0"/>
              </a:rPr>
              <a:t>características</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sociales</a:t>
            </a:r>
            <a:r>
              <a:rPr lang="en-US" altLang="en-US" sz="1125">
                <a:solidFill>
                  <a:schemeClr val="bg1"/>
                </a:solidFill>
                <a:latin typeface="IBM Plex Sans" panose="020B0503050203000203" pitchFamily="34" charset="77"/>
                <a:ea typeface="HelvNeue for IBM" charset="0"/>
                <a:cs typeface="HelvNeue for IBM" charset="0"/>
              </a:rPr>
              <a:t> que proven </a:t>
            </a:r>
            <a:r>
              <a:rPr lang="en-US" altLang="en-US" sz="1125" err="1">
                <a:solidFill>
                  <a:schemeClr val="bg1"/>
                </a:solidFill>
                <a:latin typeface="IBM Plex Sans" panose="020B0503050203000203" pitchFamily="34" charset="77"/>
                <a:ea typeface="HelvNeue for IBM" charset="0"/>
                <a:cs typeface="HelvNeue for IBM" charset="0"/>
              </a:rPr>
              <a:t>capacidades</a:t>
            </a:r>
            <a:r>
              <a:rPr lang="en-US" altLang="en-US" sz="1125">
                <a:solidFill>
                  <a:schemeClr val="bg1"/>
                </a:solidFill>
                <a:latin typeface="IBM Plex Sans" panose="020B0503050203000203" pitchFamily="34" charset="77"/>
                <a:ea typeface="HelvNeue for IBM" charset="0"/>
                <a:cs typeface="HelvNeue for IBM" charset="0"/>
              </a:rPr>
              <a:t> de </a:t>
            </a:r>
            <a:r>
              <a:rPr lang="en-US" altLang="en-US" sz="1125" err="1">
                <a:solidFill>
                  <a:schemeClr val="bg1"/>
                </a:solidFill>
                <a:latin typeface="IBM Plex Sans" panose="020B0503050203000203" pitchFamily="34" charset="77"/>
                <a:ea typeface="HelvNeue for IBM" charset="0"/>
                <a:cs typeface="HelvNeue for IBM" charset="0"/>
              </a:rPr>
              <a:t>colaboración</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47" name="TextBox 46"/>
          <p:cNvSpPr txBox="1"/>
          <p:nvPr/>
        </p:nvSpPr>
        <p:spPr>
          <a:xfrm>
            <a:off x="5657819" y="2035791"/>
            <a:ext cx="1754597" cy="334707"/>
          </a:xfrm>
          <a:prstGeom prst="rect">
            <a:avLst/>
          </a:prstGeom>
          <a:solidFill>
            <a:schemeClr val="accent2">
              <a:lumMod val="75000"/>
            </a:schemeClr>
          </a:solidFill>
        </p:spPr>
        <p:txBody>
          <a:bodyPr wrap="square" rtlCol="0">
            <a:spAutoFit/>
          </a:bodyPr>
          <a:lstStyle/>
          <a:p>
            <a:pPr algn="ctr"/>
            <a:r>
              <a:rPr lang="en-US" sz="1575" b="1" err="1">
                <a:solidFill>
                  <a:schemeClr val="bg2"/>
                </a:solidFill>
                <a:latin typeface="IBM Plex Sans" panose="020B0503050203000203" pitchFamily="34" charset="77"/>
                <a:ea typeface="HelvNeue for IBM" charset="0"/>
                <a:cs typeface="HelvNeue for IBM" charset="0"/>
              </a:rPr>
              <a:t>Colabore</a:t>
            </a:r>
            <a:endParaRPr lang="en-US" sz="1575" b="1">
              <a:solidFill>
                <a:schemeClr val="bg2"/>
              </a:solidFill>
              <a:latin typeface="IBM Plex Sans" panose="020B0503050203000203" pitchFamily="34" charset="77"/>
              <a:ea typeface="HelvNeue for IBM" charset="0"/>
              <a:cs typeface="HelvNeue for IBM" charset="0"/>
            </a:endParaRPr>
          </a:p>
        </p:txBody>
      </p:sp>
      <p:sp>
        <p:nvSpPr>
          <p:cNvPr id="23" name="TextBox 16">
            <a:extLst>
              <a:ext uri="{FF2B5EF4-FFF2-40B4-BE49-F238E27FC236}">
                <a16:creationId xmlns:a16="http://schemas.microsoft.com/office/drawing/2014/main" id="{E2FE4568-F0A0-9C45-97F5-76D7C2126A5E}"/>
              </a:ext>
            </a:extLst>
          </p:cNvPr>
          <p:cNvSpPr txBox="1">
            <a:spLocks noChangeArrowheads="1"/>
          </p:cNvSpPr>
          <p:nvPr/>
        </p:nvSpPr>
        <p:spPr bwMode="auto">
          <a:xfrm>
            <a:off x="1723316" y="3480937"/>
            <a:ext cx="1766761" cy="130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Encuentre</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tutoriales</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datasets </a:t>
            </a:r>
          </a:p>
          <a:p>
            <a:pPr marL="128597" indent="-128597" defTabSz="257195">
              <a:lnSpc>
                <a:spcPct val="100000"/>
              </a:lnSpc>
              <a:spcBef>
                <a:spcPct val="0"/>
              </a:spcBef>
            </a:pP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Conectese</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con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otros</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cientificos</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a:t>
            </a:r>
          </a:p>
          <a:p>
            <a:pPr defTabSz="257195">
              <a:lnSpc>
                <a:spcPct val="100000"/>
              </a:lnSpc>
              <a:spcBef>
                <a:spcPct val="0"/>
              </a:spcBef>
              <a:buNone/>
            </a:pP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datos</a:t>
            </a:r>
            <a:endPar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Haga</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preguntas</a:t>
            </a:r>
            <a:endPar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Lea art</a:t>
            </a:r>
            <a:r>
              <a:rPr lang="es-E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ículos</a:t>
            </a:r>
            <a:r>
              <a:rPr lang="es-E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a:t>
            </a:r>
            <a:r>
              <a:rPr lang="es-E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papers</a:t>
            </a:r>
            <a:endPar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Comparta</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endPar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p:txBody>
      </p:sp>
      <p:sp>
        <p:nvSpPr>
          <p:cNvPr id="25" name="TextBox 21">
            <a:extLst>
              <a:ext uri="{FF2B5EF4-FFF2-40B4-BE49-F238E27FC236}">
                <a16:creationId xmlns:a16="http://schemas.microsoft.com/office/drawing/2014/main" id="{C872ECC5-018C-DE48-94CE-F241470C91FA}"/>
              </a:ext>
            </a:extLst>
          </p:cNvPr>
          <p:cNvSpPr txBox="1">
            <a:spLocks noChangeArrowheads="1"/>
          </p:cNvSpPr>
          <p:nvPr/>
        </p:nvSpPr>
        <p:spPr bwMode="auto">
          <a:xfrm>
            <a:off x="5669555" y="3433585"/>
            <a:ext cx="1742862" cy="160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Watson Machine Learning</a:t>
            </a:r>
          </a:p>
          <a:p>
            <a:pPr marL="128597" indent="-128597" defTabSz="257195">
              <a:lnSpc>
                <a:spcPct val="100000"/>
              </a:lnSpc>
              <a:spcBef>
                <a:spcPct val="0"/>
              </a:spcBef>
            </a:pPr>
            <a:r>
              <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Add </a:t>
            </a:r>
            <a:r>
              <a:rPr lang="en-US" altLang="en-US" sz="1000" dirty="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ons</a:t>
            </a:r>
            <a:r>
              <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 SPSS Modeler Canvas y </a:t>
            </a:r>
            <a:r>
              <a:rPr lang="en-US" altLang="en-US" sz="1000" dirty="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Desicion</a:t>
            </a:r>
            <a:r>
              <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optimization (CPLEX)</a:t>
            </a:r>
          </a:p>
          <a:p>
            <a:pPr marL="128597" indent="-128597" defTabSz="257195">
              <a:lnSpc>
                <a:spcPct val="100000"/>
              </a:lnSpc>
              <a:spcBef>
                <a:spcPct val="0"/>
              </a:spcBef>
            </a:pPr>
            <a:r>
              <a:rPr lang="en-US" altLang="en-US" sz="1000" dirty="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Visualizaciones</a:t>
            </a:r>
            <a:r>
              <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dirty="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avanzadas</a:t>
            </a:r>
            <a:endPar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28597" indent="-128597" defTabSz="257195">
              <a:lnSpc>
                <a:spcPct val="100000"/>
              </a:lnSpc>
              <a:spcBef>
                <a:spcPct val="0"/>
              </a:spcBef>
            </a:pPr>
            <a:r>
              <a:rPr lang="en-US" altLang="en-US" sz="1000" dirty="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r>
              <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control de </a:t>
            </a:r>
            <a:r>
              <a:rPr lang="en-US" altLang="en-US" sz="1000" dirty="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versiones</a:t>
            </a:r>
            <a:endPar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28597" indent="-128597" defTabSz="257195">
              <a:lnSpc>
                <a:spcPct val="100000"/>
              </a:lnSpc>
              <a:spcBef>
                <a:spcPct val="0"/>
              </a:spcBef>
            </a:pPr>
            <a:r>
              <a:rPr lang="en-US" altLang="en-US" sz="1000" dirty="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Servicio</a:t>
            </a:r>
            <a:r>
              <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dirty="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administrado</a:t>
            </a:r>
            <a:r>
              <a:rPr lang="en-US" altLang="en-US"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 Apache Spark</a:t>
            </a:r>
          </a:p>
        </p:txBody>
      </p:sp>
      <p:sp>
        <p:nvSpPr>
          <p:cNvPr id="27" name="TextBox 16">
            <a:extLst>
              <a:ext uri="{FF2B5EF4-FFF2-40B4-BE49-F238E27FC236}">
                <a16:creationId xmlns:a16="http://schemas.microsoft.com/office/drawing/2014/main" id="{8E84969E-8269-0F4B-A275-C112E1AAF6C4}"/>
              </a:ext>
            </a:extLst>
          </p:cNvPr>
          <p:cNvSpPr txBox="1">
            <a:spLocks noChangeArrowheads="1"/>
          </p:cNvSpPr>
          <p:nvPr/>
        </p:nvSpPr>
        <p:spPr bwMode="auto">
          <a:xfrm>
            <a:off x="3713112" y="3493904"/>
            <a:ext cx="1733408" cy="114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Cree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en</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Scala/Python/R</a:t>
            </a:r>
          </a:p>
          <a:p>
            <a:pPr marL="128597" indent="-128597" defTabSz="257195">
              <a:lnSpc>
                <a:spcPct val="100000"/>
              </a:lnSpc>
              <a:spcBef>
                <a:spcPct val="0"/>
              </a:spcBef>
            </a:pP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Jupyter</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Notebooks</a:t>
            </a:r>
          </a:p>
          <a:p>
            <a:pPr marL="128597" indent="-128597" defTabSz="257195">
              <a:lnSpc>
                <a:spcPct val="100000"/>
              </a:lnSpc>
              <a:spcBef>
                <a:spcPct val="0"/>
              </a:spcBef>
            </a:pP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RStudio</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IDE y Shiny</a:t>
            </a:r>
          </a:p>
          <a:p>
            <a:pPr marL="128597" indent="-128597" defTabSz="257195">
              <a:lnSpc>
                <a:spcPct val="100000"/>
              </a:lnSpc>
              <a:spcBef>
                <a:spcPct val="0"/>
              </a:spcBef>
            </a:pP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Apache Spark</a:t>
            </a:r>
          </a:p>
          <a:p>
            <a:pPr marL="128597" indent="-128597" defTabSz="257195">
              <a:lnSpc>
                <a:spcPct val="100000"/>
              </a:lnSpc>
              <a:spcBef>
                <a:spcPct val="0"/>
              </a:spcBef>
            </a:pP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Integre</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sus</a:t>
            </a:r>
            <a:r>
              <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librer</a:t>
            </a:r>
            <a:r>
              <a:rPr lang="es-ES" altLang="en-US" sz="10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ías</a:t>
            </a:r>
            <a:r>
              <a:rPr lang="es-E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favoritas open</a:t>
            </a:r>
            <a:endParaRPr lang="en-US" altLang="en-US" sz="10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p:txBody>
      </p:sp>
      <p:sp>
        <p:nvSpPr>
          <p:cNvPr id="24" name="Rectangle">
            <a:extLst>
              <a:ext uri="{FF2B5EF4-FFF2-40B4-BE49-F238E27FC236}">
                <a16:creationId xmlns:a16="http://schemas.microsoft.com/office/drawing/2014/main" id="{85527E8E-96CD-974D-B0DB-2A90BE06D82B}"/>
              </a:ext>
            </a:extLst>
          </p:cNvPr>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spTree>
    <p:extLst>
      <p:ext uri="{BB962C8B-B14F-4D97-AF65-F5344CB8AC3E}">
        <p14:creationId xmlns:p14="http://schemas.microsoft.com/office/powerpoint/2010/main" val="94408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Light" charset="0"/>
                <a:cs typeface="Helvetica Neue Light" charset="0"/>
              </a:rPr>
              <a:t>Capacidades</a:t>
            </a:r>
            <a:r>
              <a:rPr lang="en-US" sz="2000">
                <a:solidFill>
                  <a:schemeClr val="bg2"/>
                </a:solidFill>
                <a:latin typeface="+mj-lt"/>
                <a:ea typeface="Helvetica Neue Light" charset="0"/>
                <a:cs typeface="Helvetica Neue Light" charset="0"/>
              </a:rPr>
              <a:t> </a:t>
            </a:r>
            <a:r>
              <a:rPr lang="en-US" sz="2000" err="1">
                <a:solidFill>
                  <a:schemeClr val="bg2"/>
                </a:solidFill>
                <a:latin typeface="+mj-lt"/>
                <a:ea typeface="Helvetica Neue Light" charset="0"/>
                <a:cs typeface="Helvetica Neue Light" charset="0"/>
              </a:rPr>
              <a:t>diferenciales</a:t>
            </a:r>
            <a:endParaRPr lang="en-US" sz="2000">
              <a:solidFill>
                <a:schemeClr val="bg2"/>
              </a:solidFill>
              <a:latin typeface="+mj-lt"/>
              <a:ea typeface="Helvetica Neue Light" charset="0"/>
              <a:cs typeface="Helvetica Neue Light" charset="0"/>
            </a:endParaRPr>
          </a:p>
        </p:txBody>
      </p:sp>
      <p:grpSp>
        <p:nvGrpSpPr>
          <p:cNvPr id="5" name="Group 4"/>
          <p:cNvGrpSpPr/>
          <p:nvPr/>
        </p:nvGrpSpPr>
        <p:grpSpPr>
          <a:xfrm>
            <a:off x="271500" y="1145113"/>
            <a:ext cx="2743200" cy="1644582"/>
            <a:chOff x="271500" y="1145113"/>
            <a:chExt cx="2743200" cy="1644582"/>
          </a:xfrm>
        </p:grpSpPr>
        <p:sp>
          <p:nvSpPr>
            <p:cNvPr id="1324" name="What she does:…"/>
            <p:cNvSpPr/>
            <p:nvPr/>
          </p:nvSpPr>
          <p:spPr>
            <a:xfrm>
              <a:off x="271500"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dirty="0" err="1">
                  <a:solidFill>
                    <a:schemeClr val="tx1">
                      <a:lumMod val="95000"/>
                      <a:lumOff val="5000"/>
                    </a:schemeClr>
                  </a:solidFill>
                  <a:ea typeface="Helvetica Neue" charset="0"/>
                  <a:cs typeface="Helvetica Neue" charset="0"/>
                </a:rPr>
                <a:t>Científicos</a:t>
              </a:r>
              <a:r>
                <a:rPr lang="en-US" sz="1000" dirty="0">
                  <a:solidFill>
                    <a:schemeClr val="tx1">
                      <a:lumMod val="95000"/>
                      <a:lumOff val="5000"/>
                    </a:schemeClr>
                  </a:solidFill>
                  <a:ea typeface="Helvetica Neue" charset="0"/>
                  <a:cs typeface="Helvetica Neue" charset="0"/>
                </a:rPr>
                <a:t> de </a:t>
              </a:r>
              <a:r>
                <a:rPr lang="en-US" sz="1000" dirty="0" err="1">
                  <a:solidFill>
                    <a:schemeClr val="tx1">
                      <a:lumMod val="95000"/>
                      <a:lumOff val="5000"/>
                    </a:schemeClr>
                  </a:solidFill>
                  <a:ea typeface="Helvetica Neue" charset="0"/>
                  <a:cs typeface="Helvetica Neue" charset="0"/>
                </a:rPr>
                <a:t>datos</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expertos</a:t>
              </a:r>
              <a:r>
                <a:rPr lang="en-US" sz="1000" dirty="0">
                  <a:solidFill>
                    <a:schemeClr val="tx1">
                      <a:lumMod val="95000"/>
                      <a:lumOff val="5000"/>
                    </a:schemeClr>
                  </a:solidFill>
                  <a:ea typeface="Helvetica Neue" charset="0"/>
                  <a:cs typeface="Helvetica Neue" charset="0"/>
                </a:rPr>
                <a:t> de </a:t>
              </a:r>
              <a:r>
                <a:rPr lang="en-US" sz="1000" dirty="0" err="1">
                  <a:solidFill>
                    <a:schemeClr val="tx1">
                      <a:lumMod val="95000"/>
                      <a:lumOff val="5000"/>
                    </a:schemeClr>
                  </a:solidFill>
                  <a:ea typeface="Helvetica Neue" charset="0"/>
                  <a:cs typeface="Helvetica Neue" charset="0"/>
                </a:rPr>
                <a:t>negocio</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Analístas</a:t>
              </a:r>
              <a:r>
                <a:rPr lang="en-US" sz="1000" dirty="0">
                  <a:solidFill>
                    <a:schemeClr val="tx1">
                      <a:lumMod val="95000"/>
                      <a:lumOff val="5000"/>
                    </a:schemeClr>
                  </a:solidFill>
                  <a:ea typeface="Helvetica Neue" charset="0"/>
                  <a:cs typeface="Helvetica Neue" charset="0"/>
                </a:rPr>
                <a:t> de </a:t>
              </a:r>
              <a:r>
                <a:rPr lang="en-US" sz="1000" dirty="0" err="1">
                  <a:solidFill>
                    <a:schemeClr val="tx1">
                      <a:lumMod val="95000"/>
                      <a:lumOff val="5000"/>
                    </a:schemeClr>
                  </a:solidFill>
                  <a:ea typeface="Helvetica Neue" charset="0"/>
                  <a:cs typeface="Helvetica Neue" charset="0"/>
                </a:rPr>
                <a:t>negocio</a:t>
              </a:r>
              <a:r>
                <a:rPr lang="en-US" sz="1000" dirty="0">
                  <a:solidFill>
                    <a:schemeClr val="tx1">
                      <a:lumMod val="95000"/>
                      <a:lumOff val="5000"/>
                    </a:schemeClr>
                  </a:solidFill>
                  <a:ea typeface="Helvetica Neue" charset="0"/>
                  <a:cs typeface="Helvetica Neue" charset="0"/>
                </a:rPr>
                <a:t> &amp; </a:t>
              </a:r>
              <a:r>
                <a:rPr lang="en-US" sz="1000" dirty="0" err="1">
                  <a:solidFill>
                    <a:schemeClr val="tx1">
                      <a:lumMod val="95000"/>
                      <a:lumOff val="5000"/>
                    </a:schemeClr>
                  </a:solidFill>
                  <a:ea typeface="Helvetica Neue" charset="0"/>
                  <a:cs typeface="Helvetica Neue" charset="0"/>
                </a:rPr>
                <a:t>desarrolladores</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en</a:t>
              </a:r>
              <a:r>
                <a:rPr lang="en-US" sz="1000" dirty="0">
                  <a:solidFill>
                    <a:schemeClr val="tx1">
                      <a:lumMod val="95000"/>
                      <a:lumOff val="5000"/>
                    </a:schemeClr>
                  </a:solidFill>
                  <a:ea typeface="Helvetica Neue" charset="0"/>
                  <a:cs typeface="Helvetica Neue" charset="0"/>
                </a:rPr>
                <a:t> un solo </a:t>
              </a:r>
              <a:r>
                <a:rPr lang="en-US" sz="1000" dirty="0" err="1">
                  <a:solidFill>
                    <a:schemeClr val="tx1">
                      <a:lumMod val="95000"/>
                      <a:lumOff val="5000"/>
                    </a:schemeClr>
                  </a:solidFill>
                  <a:ea typeface="Helvetica Neue" charset="0"/>
                  <a:cs typeface="Helvetica Neue" charset="0"/>
                </a:rPr>
                <a:t>ambiente</a:t>
              </a:r>
              <a:r>
                <a:rPr lang="en-US" sz="1000" dirty="0">
                  <a:solidFill>
                    <a:schemeClr val="tx1">
                      <a:lumMod val="95000"/>
                      <a:lumOff val="5000"/>
                    </a:schemeClr>
                  </a:solidFill>
                  <a:ea typeface="Helvetica Neue" charset="0"/>
                  <a:cs typeface="Helvetica Neue" charset="0"/>
                </a:rPr>
                <a:t> accelerando la </a:t>
              </a:r>
              <a:r>
                <a:rPr lang="en-US" sz="1000" dirty="0" err="1">
                  <a:solidFill>
                    <a:schemeClr val="tx1">
                      <a:lumMod val="95000"/>
                      <a:lumOff val="5000"/>
                    </a:schemeClr>
                  </a:solidFill>
                  <a:ea typeface="Helvetica Neue" charset="0"/>
                  <a:cs typeface="Helvetica Neue" charset="0"/>
                </a:rPr>
                <a:t>innovación</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colaboración</a:t>
              </a:r>
              <a:r>
                <a:rPr lang="en-US" sz="1000" dirty="0">
                  <a:solidFill>
                    <a:schemeClr val="tx1">
                      <a:lumMod val="95000"/>
                      <a:lumOff val="5000"/>
                    </a:schemeClr>
                  </a:solidFill>
                  <a:ea typeface="Helvetica Neue" charset="0"/>
                  <a:cs typeface="Helvetica Neue" charset="0"/>
                </a:rPr>
                <a:t> y </a:t>
              </a:r>
              <a:r>
                <a:rPr lang="en-US" sz="1000" dirty="0" err="1">
                  <a:solidFill>
                    <a:schemeClr val="tx1">
                      <a:lumMod val="95000"/>
                      <a:lumOff val="5000"/>
                    </a:schemeClr>
                  </a:solidFill>
                  <a:ea typeface="Helvetica Neue" charset="0"/>
                  <a:cs typeface="Helvetica Neue" charset="0"/>
                </a:rPr>
                <a:t>productividad</a:t>
              </a:r>
              <a:r>
                <a:rPr lang="en-US" sz="1000" dirty="0">
                  <a:solidFill>
                    <a:schemeClr val="tx1">
                      <a:lumMod val="95000"/>
                      <a:lumOff val="5000"/>
                    </a:schemeClr>
                  </a:solidFill>
                  <a:ea typeface="Helvetica Neue" charset="0"/>
                  <a:cs typeface="Helvetica Neue" charset="0"/>
                </a:rPr>
                <a:t>.</a:t>
              </a:r>
            </a:p>
            <a:p>
              <a:pPr marL="82296" indent="-82296" defTabSz="914400">
                <a:buSzPct val="100000"/>
                <a:buFontTx/>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ea typeface="Helvetica Neue" charset="0"/>
                <a:cs typeface="Helvetica Neue" charset="0"/>
              </a:endParaRPr>
            </a:p>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dirty="0" err="1">
                  <a:solidFill>
                    <a:schemeClr val="tx1">
                      <a:lumMod val="95000"/>
                      <a:lumOff val="5000"/>
                    </a:schemeClr>
                  </a:solidFill>
                  <a:ea typeface="Helvetica Neue" charset="0"/>
                  <a:cs typeface="Helvetica Neue" charset="0"/>
                </a:rPr>
                <a:t>Aprendizaje</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integrado</a:t>
              </a:r>
              <a:r>
                <a:rPr lang="en-US" sz="1000" dirty="0">
                  <a:solidFill>
                    <a:schemeClr val="tx1">
                      <a:lumMod val="95000"/>
                      <a:lumOff val="5000"/>
                    </a:schemeClr>
                  </a:solidFill>
                  <a:ea typeface="Helvetica Neue" charset="0"/>
                  <a:cs typeface="Helvetica Neue" charset="0"/>
                </a:rPr>
                <a:t> para </a:t>
              </a:r>
              <a:r>
                <a:rPr lang="en-US" sz="1000" dirty="0" err="1">
                  <a:solidFill>
                    <a:schemeClr val="tx1">
                      <a:lumMod val="95000"/>
                      <a:lumOff val="5000"/>
                    </a:schemeClr>
                  </a:solidFill>
                  <a:ea typeface="Helvetica Neue" charset="0"/>
                  <a:cs typeface="Helvetica Neue" charset="0"/>
                </a:rPr>
                <a:t>iniciar</a:t>
              </a:r>
              <a:r>
                <a:rPr lang="en-US" sz="1000" dirty="0">
                  <a:solidFill>
                    <a:schemeClr val="tx1">
                      <a:lumMod val="95000"/>
                      <a:lumOff val="5000"/>
                    </a:schemeClr>
                  </a:solidFill>
                  <a:ea typeface="Helvetica Neue" charset="0"/>
                  <a:cs typeface="Helvetica Neue" charset="0"/>
                </a:rPr>
                <a:t> o </a:t>
              </a:r>
              <a:r>
                <a:rPr lang="en-US" sz="1000" dirty="0" err="1">
                  <a:solidFill>
                    <a:schemeClr val="tx1">
                      <a:lumMod val="95000"/>
                      <a:lumOff val="5000"/>
                    </a:schemeClr>
                  </a:solidFill>
                  <a:ea typeface="Helvetica Neue" charset="0"/>
                  <a:cs typeface="Helvetica Neue" charset="0"/>
                </a:rPr>
                <a:t>profundizar</a:t>
              </a:r>
              <a:r>
                <a:rPr lang="en-US" sz="1000" dirty="0">
                  <a:solidFill>
                    <a:schemeClr val="tx1">
                      <a:lumMod val="95000"/>
                      <a:lumOff val="5000"/>
                    </a:schemeClr>
                  </a:solidFill>
                  <a:ea typeface="Helvetica Neue" charset="0"/>
                  <a:cs typeface="Helvetica Neue" charset="0"/>
                </a:rPr>
                <a:t> con </a:t>
              </a:r>
              <a:r>
                <a:rPr lang="en-US" sz="1000" dirty="0" err="1">
                  <a:solidFill>
                    <a:schemeClr val="tx1">
                      <a:lumMod val="95000"/>
                      <a:lumOff val="5000"/>
                    </a:schemeClr>
                  </a:solidFill>
                  <a:ea typeface="Helvetica Neue" charset="0"/>
                  <a:cs typeface="Helvetica Neue" charset="0"/>
                </a:rPr>
                <a:t>tutoriales</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avanzados</a:t>
              </a:r>
              <a:endParaRPr lang="en-US" sz="1000" dirty="0">
                <a:solidFill>
                  <a:schemeClr val="tx1">
                    <a:lumMod val="95000"/>
                    <a:lumOff val="5000"/>
                  </a:schemeClr>
                </a:solidFill>
                <a:ea typeface="Helvetica Neue" charset="0"/>
                <a:cs typeface="Helvetica Neue" charset="0"/>
              </a:endParaRPr>
            </a:p>
          </p:txBody>
        </p:sp>
        <p:sp>
          <p:nvSpPr>
            <p:cNvPr id="4" name="TextBox 3"/>
            <p:cNvSpPr txBox="1"/>
            <p:nvPr/>
          </p:nvSpPr>
          <p:spPr>
            <a:xfrm>
              <a:off x="271500"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Ambiente</a:t>
              </a:r>
              <a:r>
                <a:rPr lang="en-US" sz="1100" b="1">
                  <a:solidFill>
                    <a:schemeClr val="bg2"/>
                  </a:solidFill>
                </a:rPr>
                <a:t> de </a:t>
              </a:r>
              <a:r>
                <a:rPr lang="en-US" sz="1100" b="1" err="1">
                  <a:solidFill>
                    <a:schemeClr val="bg2"/>
                  </a:solidFill>
                </a:rPr>
                <a:t>colaboración</a:t>
              </a:r>
              <a:r>
                <a:rPr lang="en-US" sz="1100" b="1">
                  <a:solidFill>
                    <a:schemeClr val="bg2"/>
                  </a:solidFill>
                </a:rPr>
                <a:t> </a:t>
              </a:r>
              <a:r>
                <a:rPr lang="en-US" sz="1100" b="1" err="1">
                  <a:solidFill>
                    <a:schemeClr val="bg2"/>
                  </a:solidFill>
                </a:rPr>
                <a:t>integrados</a:t>
              </a:r>
              <a:endParaRPr lang="en-US" sz="1100" b="1">
                <a:solidFill>
                  <a:schemeClr val="bg2"/>
                </a:solidFill>
              </a:endParaRPr>
            </a:p>
          </p:txBody>
        </p:sp>
      </p:grpSp>
      <p:grpSp>
        <p:nvGrpSpPr>
          <p:cNvPr id="6" name="Group 5"/>
          <p:cNvGrpSpPr/>
          <p:nvPr/>
        </p:nvGrpSpPr>
        <p:grpSpPr>
          <a:xfrm>
            <a:off x="3214886" y="1145113"/>
            <a:ext cx="2743200" cy="1644582"/>
            <a:chOff x="3322082" y="1145113"/>
            <a:chExt cx="2743200" cy="1644582"/>
          </a:xfrm>
        </p:grpSpPr>
        <p:sp>
          <p:nvSpPr>
            <p:cNvPr id="34" name="What she does:…"/>
            <p:cNvSpPr/>
            <p:nvPr/>
          </p:nvSpPr>
          <p:spPr>
            <a:xfrm>
              <a:off x="332208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ea typeface="Helvetica Neue" charset="0"/>
                  <a:cs typeface="Helvetica Neue" charset="0"/>
                </a:rPr>
                <a:t>Lo </a:t>
              </a:r>
              <a:r>
                <a:rPr lang="en-US" sz="1000" dirty="0" err="1">
                  <a:solidFill>
                    <a:schemeClr val="tx1">
                      <a:lumMod val="95000"/>
                      <a:lumOff val="5000"/>
                    </a:schemeClr>
                  </a:solidFill>
                  <a:ea typeface="Helvetica Neue" charset="0"/>
                  <a:cs typeface="Helvetica Neue" charset="0"/>
                </a:rPr>
                <a:t>mejor</a:t>
              </a:r>
              <a:r>
                <a:rPr lang="en-US" sz="1000" dirty="0">
                  <a:solidFill>
                    <a:schemeClr val="tx1">
                      <a:lumMod val="95000"/>
                      <a:lumOff val="5000"/>
                    </a:schemeClr>
                  </a:solidFill>
                  <a:ea typeface="Helvetica Neue" charset="0"/>
                  <a:cs typeface="Helvetica Neue" charset="0"/>
                </a:rPr>
                <a:t> de las </a:t>
              </a:r>
              <a:r>
                <a:rPr lang="en-US" sz="1000" dirty="0" err="1">
                  <a:solidFill>
                    <a:schemeClr val="tx1">
                      <a:lumMod val="95000"/>
                      <a:lumOff val="5000"/>
                    </a:schemeClr>
                  </a:solidFill>
                  <a:ea typeface="Helvetica Neue" charset="0"/>
                  <a:cs typeface="Helvetica Neue" charset="0"/>
                </a:rPr>
                <a:t>herramientas</a:t>
              </a:r>
              <a:r>
                <a:rPr lang="en-US" sz="1000" dirty="0">
                  <a:solidFill>
                    <a:schemeClr val="tx1">
                      <a:lumMod val="95000"/>
                      <a:lumOff val="5000"/>
                    </a:schemeClr>
                  </a:solidFill>
                  <a:ea typeface="Helvetica Neue" charset="0"/>
                  <a:cs typeface="Helvetica Neue" charset="0"/>
                </a:rPr>
                <a:t> open source y </a:t>
              </a:r>
              <a:r>
                <a:rPr lang="en-US" sz="1000" dirty="0" err="1">
                  <a:solidFill>
                    <a:schemeClr val="tx1">
                      <a:lumMod val="95000"/>
                      <a:lumOff val="5000"/>
                    </a:schemeClr>
                  </a:solidFill>
                  <a:ea typeface="Helvetica Neue" charset="0"/>
                  <a:cs typeface="Helvetica Neue" charset="0"/>
                </a:rPr>
                <a:t>herramientas</a:t>
              </a:r>
              <a:r>
                <a:rPr lang="en-US" sz="1000" dirty="0">
                  <a:solidFill>
                    <a:schemeClr val="tx1">
                      <a:lumMod val="95000"/>
                      <a:lumOff val="5000"/>
                    </a:schemeClr>
                  </a:solidFill>
                  <a:ea typeface="Helvetica Neue" charset="0"/>
                  <a:cs typeface="Helvetica Neue" charset="0"/>
                </a:rPr>
                <a:t> de IBM para </a:t>
              </a:r>
              <a:r>
                <a:rPr lang="en-US" sz="1000" dirty="0" err="1">
                  <a:solidFill>
                    <a:schemeClr val="tx1">
                      <a:lumMod val="95000"/>
                      <a:lumOff val="5000"/>
                    </a:schemeClr>
                  </a:solidFill>
                  <a:ea typeface="Helvetica Neue" charset="0"/>
                  <a:cs typeface="Helvetica Neue" charset="0"/>
                </a:rPr>
                <a:t>soportar</a:t>
              </a:r>
              <a:r>
                <a:rPr lang="en-US" sz="1000" dirty="0">
                  <a:solidFill>
                    <a:schemeClr val="tx1">
                      <a:lumMod val="95000"/>
                      <a:lumOff val="5000"/>
                    </a:schemeClr>
                  </a:solidFill>
                  <a:ea typeface="Helvetica Neue" charset="0"/>
                  <a:cs typeface="Helvetica Neue" charset="0"/>
                </a:rPr>
                <a:t> un </a:t>
              </a:r>
              <a:r>
                <a:rPr lang="en-US" sz="1000" dirty="0" err="1">
                  <a:solidFill>
                    <a:schemeClr val="tx1">
                      <a:lumMod val="95000"/>
                      <a:lumOff val="5000"/>
                    </a:schemeClr>
                  </a:solidFill>
                  <a:ea typeface="Helvetica Neue" charset="0"/>
                  <a:cs typeface="Helvetica Neue" charset="0"/>
                </a:rPr>
                <a:t>ciclo</a:t>
              </a:r>
              <a:r>
                <a:rPr lang="en-US" sz="1000" dirty="0">
                  <a:solidFill>
                    <a:schemeClr val="tx1">
                      <a:lumMod val="95000"/>
                      <a:lumOff val="5000"/>
                    </a:schemeClr>
                  </a:solidFill>
                  <a:ea typeface="Helvetica Neue" charset="0"/>
                  <a:cs typeface="Helvetica Neue" charset="0"/>
                </a:rPr>
                <a:t> end-2-end.</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dirty="0" err="1">
                  <a:solidFill>
                    <a:schemeClr val="tx1">
                      <a:lumMod val="95000"/>
                      <a:lumOff val="5000"/>
                    </a:schemeClr>
                  </a:solidFill>
                  <a:ea typeface="Helvetica Neue" charset="0"/>
                  <a:cs typeface="Helvetica Neue" charset="0"/>
                </a:rPr>
                <a:t>Elección</a:t>
              </a:r>
              <a:r>
                <a:rPr lang="en-US" sz="1000" dirty="0">
                  <a:solidFill>
                    <a:schemeClr val="tx1">
                      <a:lumMod val="95000"/>
                      <a:lumOff val="5000"/>
                    </a:schemeClr>
                  </a:solidFill>
                  <a:ea typeface="Helvetica Neue" charset="0"/>
                  <a:cs typeface="Helvetica Neue" charset="0"/>
                </a:rPr>
                <a:t> de </a:t>
              </a:r>
              <a:r>
                <a:rPr lang="en-US" sz="1000" dirty="0" err="1">
                  <a:solidFill>
                    <a:schemeClr val="tx1">
                      <a:lumMod val="95000"/>
                      <a:lumOff val="5000"/>
                    </a:schemeClr>
                  </a:solidFill>
                  <a:ea typeface="Helvetica Neue" charset="0"/>
                  <a:cs typeface="Helvetica Neue" charset="0"/>
                </a:rPr>
                <a:t>herramientas</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programáticas</a:t>
              </a:r>
              <a:r>
                <a:rPr lang="en-US" sz="1000" dirty="0">
                  <a:solidFill>
                    <a:schemeClr val="tx1">
                      <a:lumMod val="95000"/>
                      <a:lumOff val="5000"/>
                    </a:schemeClr>
                  </a:solidFill>
                  <a:ea typeface="Helvetica Neue" charset="0"/>
                  <a:cs typeface="Helvetica Neue" charset="0"/>
                </a:rPr>
                <a:t> o no </a:t>
              </a:r>
              <a:r>
                <a:rPr lang="en-US" sz="1000" dirty="0" err="1">
                  <a:solidFill>
                    <a:schemeClr val="tx1">
                      <a:lumMod val="95000"/>
                      <a:lumOff val="5000"/>
                    </a:schemeClr>
                  </a:solidFill>
                  <a:ea typeface="Helvetica Neue" charset="0"/>
                  <a:cs typeface="Helvetica Neue" charset="0"/>
                </a:rPr>
                <a:t>prpgramáticas</a:t>
              </a:r>
              <a:r>
                <a:rPr lang="en-US" sz="1000" dirty="0">
                  <a:solidFill>
                    <a:schemeClr val="tx1">
                      <a:lumMod val="95000"/>
                      <a:lumOff val="5000"/>
                    </a:schemeClr>
                  </a:solidFill>
                  <a:ea typeface="Helvetica Neue" charset="0"/>
                  <a:cs typeface="Helvetica Neue" charset="0"/>
                </a:rPr>
                <a:t> para </a:t>
              </a:r>
              <a:r>
                <a:rPr lang="en-US" sz="1000" dirty="0" err="1">
                  <a:solidFill>
                    <a:schemeClr val="tx1">
                      <a:lumMod val="95000"/>
                      <a:lumOff val="5000"/>
                    </a:schemeClr>
                  </a:solidFill>
                  <a:ea typeface="Helvetica Neue" charset="0"/>
                  <a:cs typeface="Helvetica Neue" charset="0"/>
                </a:rPr>
                <a:t>construir</a:t>
              </a:r>
              <a:r>
                <a:rPr lang="en-US" sz="1000" dirty="0">
                  <a:solidFill>
                    <a:schemeClr val="tx1">
                      <a:lumMod val="95000"/>
                      <a:lumOff val="5000"/>
                    </a:schemeClr>
                  </a:solidFill>
                  <a:ea typeface="Helvetica Neue" charset="0"/>
                  <a:cs typeface="Helvetica Neue" charset="0"/>
                </a:rPr>
                <a:t> o </a:t>
              </a:r>
              <a:r>
                <a:rPr lang="en-US" sz="1000" dirty="0" err="1">
                  <a:solidFill>
                    <a:schemeClr val="tx1">
                      <a:lumMod val="95000"/>
                      <a:lumOff val="5000"/>
                    </a:schemeClr>
                  </a:solidFill>
                  <a:ea typeface="Helvetica Neue" charset="0"/>
                  <a:cs typeface="Helvetica Neue" charset="0"/>
                </a:rPr>
                <a:t>crear</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modelos</a:t>
              </a:r>
              <a:r>
                <a:rPr lang="en-US" sz="1000" dirty="0">
                  <a:solidFill>
                    <a:schemeClr val="tx1">
                      <a:lumMod val="95000"/>
                      <a:lumOff val="5000"/>
                    </a:schemeClr>
                  </a:solidFill>
                  <a:ea typeface="Helvetica Neue" charset="0"/>
                  <a:cs typeface="Helvetica Neue" charset="0"/>
                </a:rPr>
                <a:t> de ML/DL </a:t>
              </a:r>
              <a:r>
                <a:rPr lang="en-US" sz="1000" dirty="0" err="1">
                  <a:solidFill>
                    <a:schemeClr val="tx1">
                      <a:lumMod val="95000"/>
                      <a:lumOff val="5000"/>
                    </a:schemeClr>
                  </a:solidFill>
                  <a:ea typeface="Helvetica Neue" charset="0"/>
                  <a:cs typeface="Helvetica Neue" charset="0"/>
                </a:rPr>
                <a:t>fácilmente</a:t>
              </a:r>
              <a:r>
                <a:rPr lang="en-US" sz="1000" dirty="0">
                  <a:solidFill>
                    <a:schemeClr val="tx1">
                      <a:lumMod val="95000"/>
                      <a:lumOff val="5000"/>
                    </a:schemeClr>
                  </a:solidFill>
                  <a:ea typeface="Helvetica Neue" charset="0"/>
                  <a:cs typeface="Helvetica Neue" charset="0"/>
                </a:rPr>
                <a:t> con APIs de Watson</a:t>
              </a:r>
              <a:endParaRPr sz="1000" dirty="0">
                <a:solidFill>
                  <a:schemeClr val="tx1">
                    <a:lumMod val="95000"/>
                    <a:lumOff val="5000"/>
                  </a:schemeClr>
                </a:solidFill>
                <a:ea typeface="Helvetica Neue" charset="0"/>
                <a:cs typeface="Helvetica Neue" charset="0"/>
              </a:endParaRPr>
            </a:p>
          </p:txBody>
        </p:sp>
        <p:sp>
          <p:nvSpPr>
            <p:cNvPr id="35" name="TextBox 34"/>
            <p:cNvSpPr txBox="1"/>
            <p:nvPr/>
          </p:nvSpPr>
          <p:spPr>
            <a:xfrm>
              <a:off x="332208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Elección</a:t>
              </a:r>
              <a:r>
                <a:rPr lang="en-US" sz="1100" b="1">
                  <a:solidFill>
                    <a:schemeClr val="bg2"/>
                  </a:solidFill>
                </a:rPr>
                <a:t> de </a:t>
              </a:r>
              <a:r>
                <a:rPr lang="en-US" sz="1100" b="1" err="1">
                  <a:solidFill>
                    <a:schemeClr val="bg2"/>
                  </a:solidFill>
                </a:rPr>
                <a:t>herram</a:t>
              </a:r>
              <a:r>
                <a:rPr lang="en-US" sz="1100" b="1">
                  <a:solidFill>
                    <a:schemeClr val="bg2"/>
                  </a:solidFill>
                </a:rPr>
                <a:t>. para el </a:t>
              </a:r>
              <a:r>
                <a:rPr lang="en-US" sz="1100" b="1" err="1">
                  <a:solidFill>
                    <a:schemeClr val="bg2"/>
                  </a:solidFill>
                </a:rPr>
                <a:t>ciclo</a:t>
              </a:r>
              <a:r>
                <a:rPr lang="en-US" sz="1100" b="1">
                  <a:solidFill>
                    <a:schemeClr val="bg2"/>
                  </a:solidFill>
                </a:rPr>
                <a:t> de IA</a:t>
              </a:r>
            </a:p>
          </p:txBody>
        </p:sp>
      </p:grpSp>
      <p:grpSp>
        <p:nvGrpSpPr>
          <p:cNvPr id="7" name="Group 6"/>
          <p:cNvGrpSpPr/>
          <p:nvPr/>
        </p:nvGrpSpPr>
        <p:grpSpPr>
          <a:xfrm>
            <a:off x="6158272" y="1145113"/>
            <a:ext cx="2743200" cy="1644582"/>
            <a:chOff x="6158272" y="1145113"/>
            <a:chExt cx="2743200" cy="1644582"/>
          </a:xfrm>
        </p:grpSpPr>
        <p:sp>
          <p:nvSpPr>
            <p:cNvPr id="36" name="What she does:…"/>
            <p:cNvSpPr/>
            <p:nvPr/>
          </p:nvSpPr>
          <p:spPr>
            <a:xfrm>
              <a:off x="615827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ea typeface="Helvetica Neue" charset="0"/>
                  <a:cs typeface="Helvetica Neue" charset="0"/>
                </a:rPr>
                <a:t>Use el </a:t>
              </a:r>
              <a:r>
                <a:rPr lang="en-US" sz="1000" dirty="0" err="1">
                  <a:solidFill>
                    <a:schemeClr val="tx1">
                      <a:lumMod val="95000"/>
                      <a:lumOff val="5000"/>
                    </a:schemeClr>
                  </a:solidFill>
                  <a:ea typeface="Helvetica Neue" charset="0"/>
                  <a:cs typeface="Helvetica Neue" charset="0"/>
                </a:rPr>
                <a:t>conocimiento</a:t>
              </a:r>
              <a:r>
                <a:rPr lang="en-US" sz="1000" dirty="0">
                  <a:solidFill>
                    <a:schemeClr val="tx1">
                      <a:lumMod val="95000"/>
                      <a:lumOff val="5000"/>
                    </a:schemeClr>
                  </a:solidFill>
                  <a:ea typeface="Helvetica Neue" charset="0"/>
                  <a:cs typeface="Helvetica Neue" charset="0"/>
                </a:rPr>
                <a:t> y </a:t>
              </a:r>
              <a:r>
                <a:rPr lang="en-US" sz="1000" dirty="0" err="1">
                  <a:solidFill>
                    <a:schemeClr val="tx1">
                      <a:lumMod val="95000"/>
                      <a:lumOff val="5000"/>
                    </a:schemeClr>
                  </a:solidFill>
                  <a:ea typeface="Helvetica Neue" charset="0"/>
                  <a:cs typeface="Helvetica Neue" charset="0"/>
                </a:rPr>
                <a:t>recomendaciones</a:t>
              </a:r>
              <a:r>
                <a:rPr lang="en-US" sz="1000" dirty="0">
                  <a:solidFill>
                    <a:schemeClr val="tx1">
                      <a:lumMod val="95000"/>
                      <a:lumOff val="5000"/>
                    </a:schemeClr>
                  </a:solidFill>
                  <a:ea typeface="Helvetica Neue" charset="0"/>
                  <a:cs typeface="Helvetica Neue" charset="0"/>
                </a:rPr>
                <a:t> de Watson para </a:t>
              </a:r>
              <a:r>
                <a:rPr lang="en-US" sz="1000" dirty="0" err="1">
                  <a:solidFill>
                    <a:schemeClr val="tx1">
                      <a:lumMod val="95000"/>
                      <a:lumOff val="5000"/>
                    </a:schemeClr>
                  </a:solidFill>
                  <a:ea typeface="Helvetica Neue" charset="0"/>
                  <a:cs typeface="Helvetica Neue" charset="0"/>
                </a:rPr>
                <a:t>seleccionar</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los</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mejores</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algrotimos</a:t>
              </a:r>
              <a:r>
                <a:rPr lang="en-US" sz="1000" dirty="0">
                  <a:solidFill>
                    <a:schemeClr val="tx1">
                      <a:lumMod val="95000"/>
                      <a:lumOff val="5000"/>
                    </a:schemeClr>
                  </a:solidFill>
                  <a:ea typeface="Helvetica Neue" charset="0"/>
                  <a:cs typeface="Helvetica Neue" charset="0"/>
                </a:rPr>
                <a:t> de </a:t>
              </a:r>
              <a:r>
                <a:rPr lang="en-US" sz="1000" dirty="0" err="1">
                  <a:solidFill>
                    <a:schemeClr val="tx1">
                      <a:lumMod val="95000"/>
                      <a:lumOff val="5000"/>
                    </a:schemeClr>
                  </a:solidFill>
                  <a:ea typeface="Helvetica Neue" charset="0"/>
                  <a:cs typeface="Helvetica Neue" charset="0"/>
                </a:rPr>
                <a:t>acuerdo</a:t>
              </a:r>
              <a:r>
                <a:rPr lang="en-US" sz="1000" dirty="0">
                  <a:solidFill>
                    <a:schemeClr val="tx1">
                      <a:lumMod val="95000"/>
                      <a:lumOff val="5000"/>
                    </a:schemeClr>
                  </a:solidFill>
                  <a:ea typeface="Helvetica Neue" charset="0"/>
                  <a:cs typeface="Helvetica Neue" charset="0"/>
                </a:rPr>
                <a:t> a </a:t>
              </a:r>
              <a:r>
                <a:rPr lang="en-US" sz="1000" dirty="0" err="1">
                  <a:solidFill>
                    <a:schemeClr val="tx1">
                      <a:lumMod val="95000"/>
                      <a:lumOff val="5000"/>
                    </a:schemeClr>
                  </a:solidFill>
                  <a:ea typeface="Helvetica Neue" charset="0"/>
                  <a:cs typeface="Helvetica Neue" charset="0"/>
                </a:rPr>
                <a:t>sus</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datos</a:t>
              </a:r>
              <a:r>
                <a:rPr lang="en-US" sz="1000" dirty="0">
                  <a:solidFill>
                    <a:schemeClr val="tx1">
                      <a:lumMod val="95000"/>
                      <a:lumOff val="5000"/>
                    </a:schemeClr>
                  </a:solidFill>
                  <a:ea typeface="Helvetica Neue" charset="0"/>
                  <a:cs typeface="Helvetica Neue" charset="0"/>
                </a:rPr>
                <a:t>, O</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ea typeface="Helvetica Neue" charset="0"/>
                  <a:cs typeface="Helvetica Neue" charset="0"/>
                </a:rPr>
                <a:t>Use las </a:t>
              </a:r>
              <a:r>
                <a:rPr lang="en-US" sz="1000" dirty="0" err="1">
                  <a:solidFill>
                    <a:schemeClr val="tx1">
                      <a:lumMod val="95000"/>
                      <a:lumOff val="5000"/>
                    </a:schemeClr>
                  </a:solidFill>
                  <a:ea typeface="Helvetica Neue" charset="0"/>
                  <a:cs typeface="Helvetica Neue" charset="0"/>
                </a:rPr>
                <a:t>capacidades</a:t>
              </a:r>
              <a:r>
                <a:rPr lang="en-US" sz="1000" dirty="0">
                  <a:solidFill>
                    <a:schemeClr val="tx1">
                      <a:lumMod val="95000"/>
                      <a:lumOff val="5000"/>
                    </a:schemeClr>
                  </a:solidFill>
                  <a:ea typeface="Helvetica Neue" charset="0"/>
                  <a:cs typeface="Helvetica Neue" charset="0"/>
                </a:rPr>
                <a:t> y </a:t>
              </a:r>
              <a:r>
                <a:rPr lang="en-US" sz="1000" dirty="0" err="1">
                  <a:solidFill>
                    <a:schemeClr val="tx1">
                      <a:lumMod val="95000"/>
                      <a:lumOff val="5000"/>
                    </a:schemeClr>
                  </a:solidFill>
                  <a:ea typeface="Helvetica Neue" charset="0"/>
                  <a:cs typeface="Helvetica Neue" charset="0"/>
                </a:rPr>
                <a:t>controles</a:t>
              </a:r>
              <a:r>
                <a:rPr lang="en-US" sz="1000" dirty="0">
                  <a:solidFill>
                    <a:schemeClr val="tx1">
                      <a:lumMod val="95000"/>
                      <a:lumOff val="5000"/>
                    </a:schemeClr>
                  </a:solidFill>
                  <a:ea typeface="Helvetica Neue" charset="0"/>
                  <a:cs typeface="Helvetica Neue" charset="0"/>
                </a:rPr>
                <a:t> para </a:t>
              </a:r>
              <a:r>
                <a:rPr lang="en-US" sz="1000" dirty="0" err="1">
                  <a:solidFill>
                    <a:schemeClr val="tx1">
                      <a:lumMod val="95000"/>
                      <a:lumOff val="5000"/>
                    </a:schemeClr>
                  </a:solidFill>
                  <a:ea typeface="Helvetica Neue" charset="0"/>
                  <a:cs typeface="Helvetica Neue" charset="0"/>
                </a:rPr>
                <a:t>personalizar</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sus</a:t>
              </a:r>
              <a:r>
                <a:rPr lang="en-US" sz="1000" dirty="0">
                  <a:solidFill>
                    <a:schemeClr val="tx1">
                      <a:lumMod val="95000"/>
                      <a:lumOff val="5000"/>
                    </a:schemeClr>
                  </a:solidFill>
                  <a:ea typeface="Helvetica Neue" charset="0"/>
                  <a:cs typeface="Helvetica Neue" charset="0"/>
                </a:rPr>
                <a:t> </a:t>
              </a:r>
              <a:r>
                <a:rPr lang="en-US" sz="1000" dirty="0" err="1">
                  <a:solidFill>
                    <a:schemeClr val="tx1">
                      <a:lumMod val="95000"/>
                      <a:lumOff val="5000"/>
                    </a:schemeClr>
                  </a:solidFill>
                  <a:ea typeface="Helvetica Neue" charset="0"/>
                  <a:cs typeface="Helvetica Neue" charset="0"/>
                </a:rPr>
                <a:t>modelos</a:t>
              </a:r>
              <a:endParaRPr sz="1000" dirty="0">
                <a:solidFill>
                  <a:schemeClr val="tx1">
                    <a:lumMod val="95000"/>
                    <a:lumOff val="5000"/>
                  </a:schemeClr>
                </a:solidFill>
                <a:ea typeface="Helvetica Neue" charset="0"/>
                <a:cs typeface="Helvetica Neue" charset="0"/>
              </a:endParaRPr>
            </a:p>
          </p:txBody>
        </p:sp>
        <p:sp>
          <p:nvSpPr>
            <p:cNvPr id="37" name="TextBox 36"/>
            <p:cNvSpPr txBox="1"/>
            <p:nvPr/>
          </p:nvSpPr>
          <p:spPr>
            <a:xfrm>
              <a:off x="615827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Soporte</a:t>
              </a:r>
              <a:r>
                <a:rPr lang="en-US" sz="1100" b="1">
                  <a:solidFill>
                    <a:schemeClr val="bg2"/>
                  </a:solidFill>
                </a:rPr>
                <a:t> para </a:t>
              </a:r>
              <a:r>
                <a:rPr lang="en-US" sz="1100" b="1" err="1">
                  <a:solidFill>
                    <a:schemeClr val="bg2"/>
                  </a:solidFill>
                </a:rPr>
                <a:t>cualquier</a:t>
              </a:r>
              <a:r>
                <a:rPr lang="en-US" sz="1100" b="1">
                  <a:solidFill>
                    <a:schemeClr val="bg2"/>
                  </a:solidFill>
                </a:rPr>
                <a:t> </a:t>
              </a:r>
              <a:r>
                <a:rPr lang="en-US" sz="1100" b="1" err="1">
                  <a:solidFill>
                    <a:schemeClr val="bg2"/>
                  </a:solidFill>
                </a:rPr>
                <a:t>nivel</a:t>
              </a:r>
              <a:r>
                <a:rPr lang="en-US" sz="1100" b="1">
                  <a:solidFill>
                    <a:schemeClr val="bg2"/>
                  </a:solidFill>
                </a:rPr>
                <a:t> de </a:t>
              </a:r>
              <a:r>
                <a:rPr lang="en-US" sz="1100" b="1" err="1">
                  <a:solidFill>
                    <a:schemeClr val="bg2"/>
                  </a:solidFill>
                </a:rPr>
                <a:t>exper</a:t>
              </a:r>
              <a:r>
                <a:rPr lang="en-US" sz="1100" b="1">
                  <a:solidFill>
                    <a:schemeClr val="bg2"/>
                  </a:solidFill>
                </a:rPr>
                <a:t>.</a:t>
              </a:r>
            </a:p>
          </p:txBody>
        </p:sp>
      </p:grpSp>
      <p:grpSp>
        <p:nvGrpSpPr>
          <p:cNvPr id="40" name="Group 39"/>
          <p:cNvGrpSpPr/>
          <p:nvPr/>
        </p:nvGrpSpPr>
        <p:grpSpPr>
          <a:xfrm>
            <a:off x="271500" y="2970742"/>
            <a:ext cx="2743200" cy="1644582"/>
            <a:chOff x="271500" y="1145113"/>
            <a:chExt cx="2743200" cy="1644582"/>
          </a:xfrm>
        </p:grpSpPr>
        <p:sp>
          <p:nvSpPr>
            <p:cNvPr id="41" name="What she does:…"/>
            <p:cNvSpPr/>
            <p:nvPr/>
          </p:nvSpPr>
          <p:spPr>
            <a:xfrm>
              <a:off x="271500"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Monitor batch training experiments then compare cross-model performance without worrying about log transfers and scripts to visualize results.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You focus on designing your neural networks.  We’ll manage and track your assets.</a:t>
              </a:r>
            </a:p>
          </p:txBody>
        </p:sp>
        <p:sp>
          <p:nvSpPr>
            <p:cNvPr id="42" name="TextBox 41"/>
            <p:cNvSpPr txBox="1"/>
            <p:nvPr/>
          </p:nvSpPr>
          <p:spPr>
            <a:xfrm>
              <a:off x="271500" y="1145113"/>
              <a:ext cx="2743200" cy="261610"/>
            </a:xfrm>
            <a:prstGeom prst="rect">
              <a:avLst/>
            </a:prstGeom>
            <a:solidFill>
              <a:schemeClr val="accent1"/>
            </a:solidFill>
            <a:ln>
              <a:solidFill>
                <a:schemeClr val="accent1"/>
              </a:solidFill>
            </a:ln>
          </p:spPr>
          <p:txBody>
            <a:bodyPr wrap="square" rtlCol="0">
              <a:spAutoFit/>
            </a:bodyPr>
            <a:lstStyle/>
            <a:p>
              <a:r>
                <a:rPr lang="en-US" sz="1100" b="1" dirty="0" err="1">
                  <a:solidFill>
                    <a:schemeClr val="bg2"/>
                  </a:solidFill>
                </a:rPr>
                <a:t>Flujos</a:t>
              </a:r>
              <a:r>
                <a:rPr lang="en-US" sz="1100" b="1" dirty="0">
                  <a:solidFill>
                    <a:schemeClr val="bg2"/>
                  </a:solidFill>
                </a:rPr>
                <a:t> de </a:t>
              </a:r>
              <a:r>
                <a:rPr lang="en-US" sz="1100" b="1" dirty="0" err="1">
                  <a:solidFill>
                    <a:schemeClr val="bg2"/>
                  </a:solidFill>
                </a:rPr>
                <a:t>trabajo</a:t>
              </a:r>
              <a:r>
                <a:rPr lang="en-US" sz="1100" b="1" dirty="0">
                  <a:solidFill>
                    <a:schemeClr val="bg2"/>
                  </a:solidFill>
                </a:rPr>
                <a:t> </a:t>
              </a:r>
              <a:r>
                <a:rPr lang="en-US" sz="1100" b="1" dirty="0" err="1">
                  <a:solidFill>
                    <a:schemeClr val="bg2"/>
                  </a:solidFill>
                </a:rPr>
                <a:t>centrados</a:t>
              </a:r>
              <a:r>
                <a:rPr lang="en-US" sz="1100" b="1" dirty="0">
                  <a:solidFill>
                    <a:schemeClr val="bg2"/>
                  </a:solidFill>
                </a:rPr>
                <a:t> </a:t>
              </a:r>
              <a:r>
                <a:rPr lang="en-US" sz="1100" b="1" dirty="0" err="1">
                  <a:solidFill>
                    <a:schemeClr val="bg2"/>
                  </a:solidFill>
                </a:rPr>
                <a:t>en</a:t>
              </a:r>
              <a:r>
                <a:rPr lang="en-US" sz="1100" b="1" dirty="0">
                  <a:solidFill>
                    <a:schemeClr val="bg2"/>
                  </a:solidFill>
                </a:rPr>
                <a:t> DL</a:t>
              </a:r>
            </a:p>
          </p:txBody>
        </p:sp>
      </p:grpSp>
      <p:grpSp>
        <p:nvGrpSpPr>
          <p:cNvPr id="43" name="Group 42"/>
          <p:cNvGrpSpPr/>
          <p:nvPr/>
        </p:nvGrpSpPr>
        <p:grpSpPr>
          <a:xfrm>
            <a:off x="3214886" y="2970742"/>
            <a:ext cx="2743200" cy="1644582"/>
            <a:chOff x="3322082" y="1145113"/>
            <a:chExt cx="2743200" cy="1644582"/>
          </a:xfrm>
        </p:grpSpPr>
        <p:sp>
          <p:nvSpPr>
            <p:cNvPr id="44" name="What she does:…"/>
            <p:cNvSpPr/>
            <p:nvPr/>
          </p:nvSpPr>
          <p:spPr>
            <a:xfrm>
              <a:off x="332208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Deploy models into production then monitor them to evaluate performance.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Capture new data for continuous learning and retrain models so they continually adapt to changing conditions.</a:t>
              </a:r>
            </a:p>
          </p:txBody>
        </p:sp>
        <p:sp>
          <p:nvSpPr>
            <p:cNvPr id="45" name="TextBox 44"/>
            <p:cNvSpPr txBox="1"/>
            <p:nvPr/>
          </p:nvSpPr>
          <p:spPr>
            <a:xfrm>
              <a:off x="3322082" y="1145113"/>
              <a:ext cx="2743200" cy="261610"/>
            </a:xfrm>
            <a:prstGeom prst="rect">
              <a:avLst/>
            </a:prstGeom>
            <a:solidFill>
              <a:schemeClr val="accent1"/>
            </a:solidFill>
            <a:ln>
              <a:solidFill>
                <a:schemeClr val="accent1"/>
              </a:solidFill>
            </a:ln>
          </p:spPr>
          <p:txBody>
            <a:bodyPr wrap="square" rtlCol="0">
              <a:spAutoFit/>
            </a:bodyPr>
            <a:lstStyle/>
            <a:p>
              <a:r>
                <a:rPr lang="en-US" sz="1100" b="1" dirty="0" err="1">
                  <a:solidFill>
                    <a:schemeClr val="bg2"/>
                  </a:solidFill>
                </a:rPr>
                <a:t>Manejo</a:t>
              </a:r>
              <a:r>
                <a:rPr lang="en-US" sz="1100" b="1" dirty="0">
                  <a:solidFill>
                    <a:schemeClr val="bg2"/>
                  </a:solidFill>
                </a:rPr>
                <a:t> de </a:t>
              </a:r>
              <a:r>
                <a:rPr lang="en-US" sz="1100" b="1" dirty="0" err="1">
                  <a:solidFill>
                    <a:schemeClr val="bg2"/>
                  </a:solidFill>
                </a:rPr>
                <a:t>cíclo</a:t>
              </a:r>
              <a:r>
                <a:rPr lang="en-US" sz="1100" b="1" dirty="0">
                  <a:solidFill>
                    <a:schemeClr val="bg2"/>
                  </a:solidFill>
                </a:rPr>
                <a:t> de </a:t>
              </a:r>
              <a:r>
                <a:rPr lang="en-US" sz="1100" b="1" dirty="0" err="1">
                  <a:solidFill>
                    <a:schemeClr val="bg2"/>
                  </a:solidFill>
                </a:rPr>
                <a:t>vida</a:t>
              </a:r>
              <a:r>
                <a:rPr lang="en-US" sz="1100" b="1" dirty="0">
                  <a:solidFill>
                    <a:schemeClr val="bg2"/>
                  </a:solidFill>
                </a:rPr>
                <a:t> de </a:t>
              </a:r>
              <a:r>
                <a:rPr lang="en-US" sz="1100" b="1" dirty="0" err="1">
                  <a:solidFill>
                    <a:schemeClr val="bg2"/>
                  </a:solidFill>
                </a:rPr>
                <a:t>modelos</a:t>
              </a:r>
              <a:endParaRPr lang="en-US" sz="1100" b="1" dirty="0">
                <a:solidFill>
                  <a:schemeClr val="bg2"/>
                </a:solidFill>
              </a:endParaRPr>
            </a:p>
          </p:txBody>
        </p:sp>
      </p:grpSp>
      <p:grpSp>
        <p:nvGrpSpPr>
          <p:cNvPr id="46" name="Group 45"/>
          <p:cNvGrpSpPr/>
          <p:nvPr/>
        </p:nvGrpSpPr>
        <p:grpSpPr>
          <a:xfrm>
            <a:off x="6158272" y="2970742"/>
            <a:ext cx="2743200" cy="1644582"/>
            <a:chOff x="6158272" y="1145113"/>
            <a:chExt cx="2743200" cy="1644582"/>
          </a:xfrm>
        </p:grpSpPr>
        <p:sp>
          <p:nvSpPr>
            <p:cNvPr id="47" name="What she does:…"/>
            <p:cNvSpPr/>
            <p:nvPr/>
          </p:nvSpPr>
          <p:spPr>
            <a:xfrm>
              <a:off x="615827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Intelligent discovery of data and AI assets that enables reuse &amp; improves productivity</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Seamlessly integrated for productive use with Machine Learning and Data science</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Powerful governance tools to control and protect access to data</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9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sz="1000">
                <a:solidFill>
                  <a:schemeClr val="tx1">
                    <a:lumMod val="95000"/>
                    <a:lumOff val="5000"/>
                  </a:schemeClr>
                </a:solidFill>
                <a:ea typeface="Helvetica Neue" charset="0"/>
                <a:cs typeface="Helvetica Neue" charset="0"/>
              </a:endParaRPr>
            </a:p>
          </p:txBody>
        </p:sp>
        <p:sp>
          <p:nvSpPr>
            <p:cNvPr id="48" name="TextBox 47"/>
            <p:cNvSpPr txBox="1"/>
            <p:nvPr/>
          </p:nvSpPr>
          <p:spPr>
            <a:xfrm>
              <a:off x="615827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Catálogo</a:t>
              </a:r>
              <a:r>
                <a:rPr lang="en-US" sz="1100" b="1">
                  <a:solidFill>
                    <a:schemeClr val="bg2"/>
                  </a:solidFill>
                </a:rPr>
                <a:t> de </a:t>
              </a:r>
              <a:r>
                <a:rPr lang="en-US" sz="1100" b="1" err="1">
                  <a:solidFill>
                    <a:schemeClr val="bg2"/>
                  </a:solidFill>
                </a:rPr>
                <a:t>conocimiento</a:t>
              </a:r>
              <a:r>
                <a:rPr lang="en-US" sz="1100" b="1">
                  <a:solidFill>
                    <a:schemeClr val="bg2"/>
                  </a:solidFill>
                </a:rPr>
                <a:t> </a:t>
              </a:r>
              <a:r>
                <a:rPr lang="en-US" sz="1100" b="1" err="1">
                  <a:solidFill>
                    <a:schemeClr val="bg2"/>
                  </a:solidFill>
                </a:rPr>
                <a:t>integrado</a:t>
              </a:r>
              <a:endParaRPr lang="en-US" sz="1100" b="1">
                <a:solidFill>
                  <a:schemeClr val="bg2"/>
                </a:solidFill>
              </a:endParaRPr>
            </a:p>
          </p:txBody>
        </p:sp>
      </p:grpSp>
      <p:sp>
        <p:nvSpPr>
          <p:cNvPr id="2" name="Slide Number Placeholder 1"/>
          <p:cNvSpPr>
            <a:spLocks noGrp="1"/>
          </p:cNvSpPr>
          <p:nvPr>
            <p:ph type="sldNum" sz="quarter" idx="2"/>
          </p:nvPr>
        </p:nvSpPr>
        <p:spPr/>
        <p:txBody>
          <a:bodyPr/>
          <a:lstStyle/>
          <a:p>
            <a:fld id="{86CB4B4D-7CA3-9044-876B-883B54F8677D}" type="slidenum">
              <a:rPr lang="uk-UA" smtClean="0"/>
              <a:t>14</a:t>
            </a:fld>
            <a:endParaRPr lang="uk-UA"/>
          </a:p>
        </p:txBody>
      </p:sp>
    </p:spTree>
    <p:extLst>
      <p:ext uri="{BB962C8B-B14F-4D97-AF65-F5344CB8AC3E}">
        <p14:creationId xmlns:p14="http://schemas.microsoft.com/office/powerpoint/2010/main" val="2245029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857999" y="4725680"/>
            <a:ext cx="2057400" cy="137160"/>
          </a:xfrm>
        </p:spPr>
        <p:txBody>
          <a:bodyPr/>
          <a:lstStyle/>
          <a:p>
            <a:fld id="{3FD999D4-B456-9943-89B7-30D56181CE18}" type="slidenum">
              <a:rPr lang="es-ES_tradnl" smtClean="0"/>
              <a:t>15</a:t>
            </a:fld>
            <a:endParaRPr lang="es-ES_tradnl"/>
          </a:p>
        </p:txBody>
      </p:sp>
      <p:sp>
        <p:nvSpPr>
          <p:cNvPr id="4" name="Title 3"/>
          <p:cNvSpPr>
            <a:spLocks noGrp="1"/>
          </p:cNvSpPr>
          <p:nvPr>
            <p:ph type="title"/>
          </p:nvPr>
        </p:nvSpPr>
        <p:spPr/>
        <p:txBody>
          <a:bodyPr/>
          <a:lstStyle/>
          <a:p>
            <a:r>
              <a:rPr lang="es-ES_tradnl" dirty="0"/>
              <a:t>Todas las industrias están cambiando y se pueden beneficiar de las funcionalidades de Watson Studio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32" y="1512236"/>
            <a:ext cx="992169" cy="804892"/>
          </a:xfrm>
          <a:prstGeom prst="rect">
            <a:avLst/>
          </a:prstGeom>
        </p:spPr>
      </p:pic>
      <p:sp>
        <p:nvSpPr>
          <p:cNvPr id="6" name="TextBox 5"/>
          <p:cNvSpPr txBox="1"/>
          <p:nvPr/>
        </p:nvSpPr>
        <p:spPr>
          <a:xfrm>
            <a:off x="629619" y="2317128"/>
            <a:ext cx="1043796" cy="300082"/>
          </a:xfrm>
          <a:prstGeom prst="rect">
            <a:avLst/>
          </a:prstGeom>
          <a:noFill/>
        </p:spPr>
        <p:txBody>
          <a:bodyPr wrap="square" rtlCol="0">
            <a:spAutoFit/>
          </a:bodyPr>
          <a:lstStyle/>
          <a:p>
            <a:pPr algn="ctr"/>
            <a:r>
              <a:rPr lang="es-ES_tradnl">
                <a:solidFill>
                  <a:schemeClr val="bg2"/>
                </a:solidFill>
              </a:rPr>
              <a:t>Retail</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2826502" y="1422225"/>
            <a:ext cx="1059850" cy="894904"/>
          </a:xfrm>
          <a:prstGeom prst="rect">
            <a:avLst/>
          </a:prstGeom>
        </p:spPr>
      </p:pic>
      <p:sp>
        <p:nvSpPr>
          <p:cNvPr id="8" name="TextBox 7"/>
          <p:cNvSpPr txBox="1"/>
          <p:nvPr/>
        </p:nvSpPr>
        <p:spPr>
          <a:xfrm>
            <a:off x="2871169" y="2317128"/>
            <a:ext cx="1043796" cy="300082"/>
          </a:xfrm>
          <a:prstGeom prst="rect">
            <a:avLst/>
          </a:prstGeom>
          <a:noFill/>
        </p:spPr>
        <p:txBody>
          <a:bodyPr wrap="square" rtlCol="0">
            <a:spAutoFit/>
          </a:bodyPr>
          <a:lstStyle/>
          <a:p>
            <a:pPr algn="ctr"/>
            <a:r>
              <a:rPr lang="es-ES_tradnl">
                <a:solidFill>
                  <a:schemeClr val="bg2"/>
                </a:solidFill>
              </a:rPr>
              <a:t>High Tech</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2732" y="1290638"/>
            <a:ext cx="898652" cy="804892"/>
          </a:xfrm>
          <a:prstGeom prst="rect">
            <a:avLst/>
          </a:prstGeom>
        </p:spPr>
      </p:pic>
      <p:sp>
        <p:nvSpPr>
          <p:cNvPr id="10" name="TextBox 9"/>
          <p:cNvSpPr txBox="1"/>
          <p:nvPr/>
        </p:nvSpPr>
        <p:spPr>
          <a:xfrm>
            <a:off x="5063606" y="2317128"/>
            <a:ext cx="1043796" cy="300082"/>
          </a:xfrm>
          <a:prstGeom prst="rect">
            <a:avLst/>
          </a:prstGeom>
          <a:noFill/>
        </p:spPr>
        <p:txBody>
          <a:bodyPr wrap="square" rtlCol="0">
            <a:spAutoFit/>
          </a:bodyPr>
          <a:lstStyle/>
          <a:p>
            <a:pPr algn="ctr"/>
            <a:r>
              <a:rPr lang="es-ES_tradnl">
                <a:solidFill>
                  <a:schemeClr val="bg2"/>
                </a:solidFill>
              </a:rPr>
              <a:t>Healthcare</a:t>
            </a: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3441" y="1506245"/>
            <a:ext cx="862641" cy="810883"/>
          </a:xfrm>
          <a:prstGeom prst="rect">
            <a:avLst/>
          </a:prstGeom>
        </p:spPr>
      </p:pic>
      <p:sp>
        <p:nvSpPr>
          <p:cNvPr id="12" name="TextBox 11"/>
          <p:cNvSpPr txBox="1"/>
          <p:nvPr/>
        </p:nvSpPr>
        <p:spPr>
          <a:xfrm>
            <a:off x="7172863" y="2317128"/>
            <a:ext cx="1043796" cy="300082"/>
          </a:xfrm>
          <a:prstGeom prst="rect">
            <a:avLst/>
          </a:prstGeom>
          <a:noFill/>
        </p:spPr>
        <p:txBody>
          <a:bodyPr wrap="square" rtlCol="0">
            <a:spAutoFit/>
          </a:bodyPr>
          <a:lstStyle/>
          <a:p>
            <a:pPr algn="ctr"/>
            <a:r>
              <a:rPr lang="es-ES_tradnl">
                <a:solidFill>
                  <a:schemeClr val="bg2"/>
                </a:solidFill>
              </a:rPr>
              <a:t>Industrial</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432" y="3298308"/>
            <a:ext cx="992169" cy="853715"/>
          </a:xfrm>
          <a:prstGeom prst="rect">
            <a:avLst/>
          </a:prstGeom>
        </p:spPr>
      </p:pic>
      <p:sp>
        <p:nvSpPr>
          <p:cNvPr id="14" name="TextBox 13"/>
          <p:cNvSpPr txBox="1"/>
          <p:nvPr/>
        </p:nvSpPr>
        <p:spPr>
          <a:xfrm>
            <a:off x="603805" y="4152712"/>
            <a:ext cx="1043796" cy="300082"/>
          </a:xfrm>
          <a:prstGeom prst="rect">
            <a:avLst/>
          </a:prstGeom>
          <a:noFill/>
        </p:spPr>
        <p:txBody>
          <a:bodyPr wrap="square" rtlCol="0">
            <a:spAutoFit/>
          </a:bodyPr>
          <a:lstStyle/>
          <a:p>
            <a:pPr algn="ctr"/>
            <a:r>
              <a:rPr lang="es-ES_tradnl">
                <a:solidFill>
                  <a:schemeClr val="bg2"/>
                </a:solidFill>
              </a:rPr>
              <a:t>Energy</a:t>
            </a: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1170" y="3209508"/>
            <a:ext cx="1015182" cy="853715"/>
          </a:xfrm>
          <a:prstGeom prst="rect">
            <a:avLst/>
          </a:prstGeom>
        </p:spPr>
      </p:pic>
      <p:sp>
        <p:nvSpPr>
          <p:cNvPr id="17" name="TextBox 16"/>
          <p:cNvSpPr txBox="1"/>
          <p:nvPr/>
        </p:nvSpPr>
        <p:spPr>
          <a:xfrm>
            <a:off x="2856863" y="4155214"/>
            <a:ext cx="1043796" cy="300082"/>
          </a:xfrm>
          <a:prstGeom prst="rect">
            <a:avLst/>
          </a:prstGeom>
          <a:noFill/>
        </p:spPr>
        <p:txBody>
          <a:bodyPr wrap="square" rtlCol="0">
            <a:spAutoFit/>
          </a:bodyPr>
          <a:lstStyle/>
          <a:p>
            <a:pPr algn="ctr"/>
            <a:r>
              <a:rPr lang="es-ES_tradnl">
                <a:solidFill>
                  <a:schemeClr val="bg2"/>
                </a:solidFill>
              </a:rPr>
              <a:t>Finance</a:t>
            </a:r>
          </a:p>
        </p:txBody>
      </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52732" y="3249109"/>
            <a:ext cx="983174" cy="853715"/>
          </a:xfrm>
          <a:prstGeom prst="rect">
            <a:avLst/>
          </a:prstGeom>
        </p:spPr>
      </p:pic>
      <p:sp>
        <p:nvSpPr>
          <p:cNvPr id="19" name="TextBox 18"/>
          <p:cNvSpPr txBox="1"/>
          <p:nvPr/>
        </p:nvSpPr>
        <p:spPr>
          <a:xfrm>
            <a:off x="4968835" y="4161852"/>
            <a:ext cx="1293961" cy="276999"/>
          </a:xfrm>
          <a:prstGeom prst="rect">
            <a:avLst/>
          </a:prstGeom>
          <a:noFill/>
        </p:spPr>
        <p:txBody>
          <a:bodyPr wrap="square" rtlCol="0">
            <a:spAutoFit/>
          </a:bodyPr>
          <a:lstStyle/>
          <a:p>
            <a:pPr algn="ctr"/>
            <a:r>
              <a:rPr lang="es-ES_tradnl" sz="1200">
                <a:solidFill>
                  <a:schemeClr val="bg2"/>
                </a:solidFill>
              </a:rPr>
              <a:t>Communication</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8779" y="3137186"/>
            <a:ext cx="862641" cy="863544"/>
          </a:xfrm>
          <a:prstGeom prst="rect">
            <a:avLst/>
          </a:prstGeom>
        </p:spPr>
      </p:pic>
      <p:sp>
        <p:nvSpPr>
          <p:cNvPr id="21" name="TextBox 20"/>
          <p:cNvSpPr txBox="1"/>
          <p:nvPr/>
        </p:nvSpPr>
        <p:spPr>
          <a:xfrm>
            <a:off x="7047780" y="4161851"/>
            <a:ext cx="1293961" cy="276999"/>
          </a:xfrm>
          <a:prstGeom prst="rect">
            <a:avLst/>
          </a:prstGeom>
          <a:noFill/>
        </p:spPr>
        <p:txBody>
          <a:bodyPr wrap="square" rtlCol="0">
            <a:spAutoFit/>
          </a:bodyPr>
          <a:lstStyle/>
          <a:p>
            <a:pPr algn="ctr"/>
            <a:r>
              <a:rPr lang="es-ES_tradnl" sz="1200">
                <a:solidFill>
                  <a:schemeClr val="bg2"/>
                </a:solidFill>
              </a:rPr>
              <a:t>Transportation</a:t>
            </a:r>
          </a:p>
        </p:txBody>
      </p:sp>
      <p:sp>
        <p:nvSpPr>
          <p:cNvPr id="3" name="Footer Placeholder 2"/>
          <p:cNvSpPr>
            <a:spLocks noGrp="1"/>
          </p:cNvSpPr>
          <p:nvPr>
            <p:ph type="ftr" sz="quarter" idx="11"/>
          </p:nvPr>
        </p:nvSpPr>
        <p:spPr>
          <a:xfrm>
            <a:off x="228599" y="4900455"/>
            <a:ext cx="6400800" cy="137160"/>
          </a:xfrm>
        </p:spPr>
        <p:txBody>
          <a:bodyPr/>
          <a:lstStyle/>
          <a:p>
            <a:r>
              <a:rPr lang="es-ES_tradnl"/>
              <a:t>IBM Cloud / Watson and Cloud Platform / © 2018 IBM Corporation</a:t>
            </a:r>
          </a:p>
        </p:txBody>
      </p:sp>
      <p:sp>
        <p:nvSpPr>
          <p:cNvPr id="15" name="TextBox 14">
            <a:extLst>
              <a:ext uri="{FF2B5EF4-FFF2-40B4-BE49-F238E27FC236}">
                <a16:creationId xmlns:a16="http://schemas.microsoft.com/office/drawing/2014/main" id="{2B8EC098-CBFF-4ED1-B4F4-18982E93C720}"/>
              </a:ext>
            </a:extLst>
          </p:cNvPr>
          <p:cNvSpPr txBox="1"/>
          <p:nvPr/>
        </p:nvSpPr>
        <p:spPr>
          <a:xfrm>
            <a:off x="143721" y="2361493"/>
            <a:ext cx="2051151" cy="900246"/>
          </a:xfrm>
          <a:prstGeom prst="rect">
            <a:avLst/>
          </a:prstGeom>
          <a:noFill/>
        </p:spPr>
        <p:txBody>
          <a:bodyPr wrap="square" rtlCol="0">
            <a:spAutoFit/>
          </a:bodyPr>
          <a:lstStyle/>
          <a:p>
            <a:pPr algn="ctr"/>
            <a:r>
              <a:rPr lang="es-ES_tradnl" sz="1050" b="1" dirty="0" err="1"/>
              <a:t>Retail</a:t>
            </a:r>
            <a:endParaRPr lang="es-ES_tradnl" sz="1050" dirty="0"/>
          </a:p>
          <a:p>
            <a:r>
              <a:rPr lang="es-ES_tradnl" sz="1050" dirty="0"/>
              <a:t>Análisis de canasta de compras, mejor oferta alternativa, pérdida de clientes, propensión a comprar</a:t>
            </a:r>
          </a:p>
        </p:txBody>
      </p:sp>
      <p:sp>
        <p:nvSpPr>
          <p:cNvPr id="23" name="TextBox 22">
            <a:extLst>
              <a:ext uri="{FF2B5EF4-FFF2-40B4-BE49-F238E27FC236}">
                <a16:creationId xmlns:a16="http://schemas.microsoft.com/office/drawing/2014/main" id="{23641BBF-91D5-447A-A193-99EAECAE11C9}"/>
              </a:ext>
            </a:extLst>
          </p:cNvPr>
          <p:cNvSpPr txBox="1"/>
          <p:nvPr/>
        </p:nvSpPr>
        <p:spPr>
          <a:xfrm>
            <a:off x="4503077" y="2401978"/>
            <a:ext cx="2160775" cy="900246"/>
          </a:xfrm>
          <a:prstGeom prst="rect">
            <a:avLst/>
          </a:prstGeom>
          <a:noFill/>
        </p:spPr>
        <p:txBody>
          <a:bodyPr wrap="square" rtlCol="0">
            <a:spAutoFit/>
          </a:bodyPr>
          <a:lstStyle/>
          <a:p>
            <a:pPr algn="ctr"/>
            <a:r>
              <a:rPr lang="es-ES_tradnl" sz="1050" b="1" dirty="0"/>
              <a:t>Salud</a:t>
            </a:r>
            <a:endParaRPr lang="es-ES_tradnl" sz="1050" dirty="0"/>
          </a:p>
          <a:p>
            <a:r>
              <a:rPr lang="es-ES_tradnl" sz="1050" dirty="0"/>
              <a:t>Fraude en reclamaciones, Diagnóstico basado en IA, predicción de consume de medicamentos</a:t>
            </a:r>
          </a:p>
        </p:txBody>
      </p:sp>
      <p:sp>
        <p:nvSpPr>
          <p:cNvPr id="24" name="TextBox 23">
            <a:extLst>
              <a:ext uri="{FF2B5EF4-FFF2-40B4-BE49-F238E27FC236}">
                <a16:creationId xmlns:a16="http://schemas.microsoft.com/office/drawing/2014/main" id="{989E1805-C903-4AEB-A72A-D0524852875E}"/>
              </a:ext>
            </a:extLst>
          </p:cNvPr>
          <p:cNvSpPr txBox="1"/>
          <p:nvPr/>
        </p:nvSpPr>
        <p:spPr>
          <a:xfrm>
            <a:off x="6681569" y="4161791"/>
            <a:ext cx="2370967" cy="738664"/>
          </a:xfrm>
          <a:prstGeom prst="rect">
            <a:avLst/>
          </a:prstGeom>
          <a:noFill/>
        </p:spPr>
        <p:txBody>
          <a:bodyPr wrap="square" rtlCol="0">
            <a:spAutoFit/>
          </a:bodyPr>
          <a:lstStyle/>
          <a:p>
            <a:pPr algn="ctr"/>
            <a:r>
              <a:rPr lang="es-ES_tradnl" sz="1050" b="1" dirty="0"/>
              <a:t>Transporte y turismo</a:t>
            </a:r>
            <a:endParaRPr lang="es-ES_tradnl" sz="1050" dirty="0"/>
          </a:p>
          <a:p>
            <a:r>
              <a:rPr lang="es-ES_tradnl" sz="1050" dirty="0"/>
              <a:t>Precios dinámicos, asistentes de atención al cliente, previsión de ventas, Carros autónomos.</a:t>
            </a:r>
          </a:p>
        </p:txBody>
      </p:sp>
      <p:sp>
        <p:nvSpPr>
          <p:cNvPr id="25" name="TextBox 24">
            <a:extLst>
              <a:ext uri="{FF2B5EF4-FFF2-40B4-BE49-F238E27FC236}">
                <a16:creationId xmlns:a16="http://schemas.microsoft.com/office/drawing/2014/main" id="{E93F2290-5393-4CA1-AE56-1DA1436AB64F}"/>
              </a:ext>
            </a:extLst>
          </p:cNvPr>
          <p:cNvSpPr txBox="1"/>
          <p:nvPr/>
        </p:nvSpPr>
        <p:spPr>
          <a:xfrm>
            <a:off x="6702810" y="2401978"/>
            <a:ext cx="2367778" cy="738664"/>
          </a:xfrm>
          <a:prstGeom prst="rect">
            <a:avLst/>
          </a:prstGeom>
          <a:noFill/>
        </p:spPr>
        <p:txBody>
          <a:bodyPr wrap="square" rtlCol="0">
            <a:spAutoFit/>
          </a:bodyPr>
          <a:lstStyle/>
          <a:p>
            <a:pPr algn="ctr"/>
            <a:r>
              <a:rPr lang="es-ES_tradnl" sz="1050" b="1" dirty="0"/>
              <a:t>Manufactura</a:t>
            </a:r>
            <a:endParaRPr lang="es-ES_tradnl" sz="1050" dirty="0"/>
          </a:p>
          <a:p>
            <a:r>
              <a:rPr lang="es-ES_tradnl" sz="1050" dirty="0"/>
              <a:t>Mantenimiento predictivo, optimización de procesos, previsión de la demanda.</a:t>
            </a:r>
          </a:p>
        </p:txBody>
      </p:sp>
      <p:sp>
        <p:nvSpPr>
          <p:cNvPr id="26" name="TextBox 25">
            <a:extLst>
              <a:ext uri="{FF2B5EF4-FFF2-40B4-BE49-F238E27FC236}">
                <a16:creationId xmlns:a16="http://schemas.microsoft.com/office/drawing/2014/main" id="{6F240F9C-E22D-467C-8DBD-0A75AAE58966}"/>
              </a:ext>
            </a:extLst>
          </p:cNvPr>
          <p:cNvSpPr txBox="1"/>
          <p:nvPr/>
        </p:nvSpPr>
        <p:spPr>
          <a:xfrm>
            <a:off x="2194872" y="2413843"/>
            <a:ext cx="2367778" cy="738664"/>
          </a:xfrm>
          <a:prstGeom prst="rect">
            <a:avLst/>
          </a:prstGeom>
          <a:noFill/>
        </p:spPr>
        <p:txBody>
          <a:bodyPr wrap="square" rtlCol="0">
            <a:spAutoFit/>
          </a:bodyPr>
          <a:lstStyle/>
          <a:p>
            <a:pPr algn="ctr"/>
            <a:r>
              <a:rPr lang="es-ES_tradnl" sz="1050" b="1" dirty="0"/>
              <a:t>Marketing</a:t>
            </a:r>
            <a:endParaRPr lang="es-ES_tradnl" sz="1050" dirty="0"/>
          </a:p>
          <a:p>
            <a:r>
              <a:rPr lang="es-ES_tradnl" sz="1050" dirty="0"/>
              <a:t>Descuentos personalizados, optimización de email, valor de clientes a nivel histórico</a:t>
            </a:r>
          </a:p>
        </p:txBody>
      </p:sp>
      <p:sp>
        <p:nvSpPr>
          <p:cNvPr id="27" name="TextBox 26">
            <a:extLst>
              <a:ext uri="{FF2B5EF4-FFF2-40B4-BE49-F238E27FC236}">
                <a16:creationId xmlns:a16="http://schemas.microsoft.com/office/drawing/2014/main" id="{FDAF21E8-1CC3-4546-9616-0372A6B8F835}"/>
              </a:ext>
            </a:extLst>
          </p:cNvPr>
          <p:cNvSpPr txBox="1"/>
          <p:nvPr/>
        </p:nvSpPr>
        <p:spPr>
          <a:xfrm>
            <a:off x="2130429" y="4171012"/>
            <a:ext cx="2367778" cy="738664"/>
          </a:xfrm>
          <a:prstGeom prst="rect">
            <a:avLst/>
          </a:prstGeom>
          <a:noFill/>
        </p:spPr>
        <p:txBody>
          <a:bodyPr wrap="square" rtlCol="0">
            <a:spAutoFit/>
          </a:bodyPr>
          <a:lstStyle/>
          <a:p>
            <a:pPr algn="ctr"/>
            <a:r>
              <a:rPr lang="es-ES_tradnl" sz="1050" b="1" dirty="0"/>
              <a:t>Banca</a:t>
            </a:r>
            <a:endParaRPr lang="es-ES_tradnl" sz="1050" dirty="0"/>
          </a:p>
          <a:p>
            <a:r>
              <a:rPr lang="es-ES_tradnl" sz="1050" dirty="0"/>
              <a:t>Segmentación de clientes, riesgo crediticio, fraude en tarjeta de crédito</a:t>
            </a:r>
          </a:p>
        </p:txBody>
      </p:sp>
      <p:sp>
        <p:nvSpPr>
          <p:cNvPr id="28" name="TextBox 27">
            <a:extLst>
              <a:ext uri="{FF2B5EF4-FFF2-40B4-BE49-F238E27FC236}">
                <a16:creationId xmlns:a16="http://schemas.microsoft.com/office/drawing/2014/main" id="{1E716F9E-AFF9-414B-A657-F526B7998F76}"/>
              </a:ext>
            </a:extLst>
          </p:cNvPr>
          <p:cNvSpPr txBox="1"/>
          <p:nvPr/>
        </p:nvSpPr>
        <p:spPr>
          <a:xfrm>
            <a:off x="4725482" y="4163213"/>
            <a:ext cx="1773182" cy="577081"/>
          </a:xfrm>
          <a:prstGeom prst="rect">
            <a:avLst/>
          </a:prstGeom>
          <a:noFill/>
        </p:spPr>
        <p:txBody>
          <a:bodyPr wrap="square" rtlCol="0">
            <a:spAutoFit/>
          </a:bodyPr>
          <a:lstStyle/>
          <a:p>
            <a:pPr algn="ctr"/>
            <a:r>
              <a:rPr lang="es-ES_tradnl" sz="1050" b="1" dirty="0"/>
              <a:t>Seguridad</a:t>
            </a:r>
            <a:endParaRPr lang="es-ES_tradnl" sz="1050" dirty="0"/>
          </a:p>
          <a:p>
            <a:r>
              <a:rPr lang="es-ES_tradnl" sz="1050" dirty="0"/>
              <a:t>Detección de actividad maliciosa, análisis de </a:t>
            </a:r>
            <a:r>
              <a:rPr lang="es-ES_tradnl" sz="1050" dirty="0" err="1"/>
              <a:t>logs</a:t>
            </a:r>
            <a:endParaRPr lang="es-ES_tradnl" sz="1050" dirty="0"/>
          </a:p>
        </p:txBody>
      </p:sp>
      <p:sp>
        <p:nvSpPr>
          <p:cNvPr id="29" name="TextBox 28">
            <a:extLst>
              <a:ext uri="{FF2B5EF4-FFF2-40B4-BE49-F238E27FC236}">
                <a16:creationId xmlns:a16="http://schemas.microsoft.com/office/drawing/2014/main" id="{B86BE0DA-295D-47A4-BB94-1DD009F7940F}"/>
              </a:ext>
            </a:extLst>
          </p:cNvPr>
          <p:cNvSpPr txBox="1"/>
          <p:nvPr/>
        </p:nvSpPr>
        <p:spPr>
          <a:xfrm>
            <a:off x="91462" y="4171013"/>
            <a:ext cx="2070101" cy="577081"/>
          </a:xfrm>
          <a:prstGeom prst="rect">
            <a:avLst/>
          </a:prstGeom>
          <a:noFill/>
        </p:spPr>
        <p:txBody>
          <a:bodyPr wrap="square" rtlCol="0">
            <a:spAutoFit/>
          </a:bodyPr>
          <a:lstStyle/>
          <a:p>
            <a:pPr algn="ctr"/>
            <a:r>
              <a:rPr lang="es-ES_tradnl" sz="1050" b="1" dirty="0"/>
              <a:t>Servicios públicos y energía</a:t>
            </a:r>
            <a:endParaRPr lang="es-ES_tradnl" sz="1050" dirty="0"/>
          </a:p>
          <a:p>
            <a:r>
              <a:rPr lang="es-ES_tradnl" sz="1050" dirty="0"/>
              <a:t>Predicción de uso de energía, manejo inteligente de redes</a:t>
            </a:r>
          </a:p>
        </p:txBody>
      </p:sp>
    </p:spTree>
    <p:extLst>
      <p:ext uri="{BB962C8B-B14F-4D97-AF65-F5344CB8AC3E}">
        <p14:creationId xmlns:p14="http://schemas.microsoft.com/office/powerpoint/2010/main" val="50520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16</a:t>
            </a:fld>
            <a:endParaRPr lang="en-US"/>
          </a:p>
        </p:txBody>
      </p:sp>
      <p:sp>
        <p:nvSpPr>
          <p:cNvPr id="7" name="Footer Placeholder 6"/>
          <p:cNvSpPr>
            <a:spLocks noGrp="1"/>
          </p:cNvSpPr>
          <p:nvPr>
            <p:ph type="ftr" sz="quarter" idx="11"/>
          </p:nvPr>
        </p:nvSpPr>
        <p:spPr/>
        <p:txBody>
          <a:bodyPr/>
          <a:lstStyle/>
          <a:p>
            <a:r>
              <a:rPr lang="de-DE"/>
              <a:t>IBM Cloud / Watson and Cloud Platform / © 2018 IBM Corporation</a:t>
            </a:r>
            <a:endParaRPr lang="en-US"/>
          </a:p>
        </p:txBody>
      </p:sp>
      <p:grpSp>
        <p:nvGrpSpPr>
          <p:cNvPr id="6" name="Group 5"/>
          <p:cNvGrpSpPr/>
          <p:nvPr/>
        </p:nvGrpSpPr>
        <p:grpSpPr>
          <a:xfrm>
            <a:off x="2888425" y="1250693"/>
            <a:ext cx="3419188" cy="2734813"/>
            <a:chOff x="5148406" y="1280430"/>
            <a:chExt cx="3419188" cy="2734813"/>
          </a:xfrm>
        </p:grpSpPr>
        <p:pic>
          <p:nvPicPr>
            <p:cNvPr id="8" name="Picture 7" descr="mage result for imac 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48406" y="1280430"/>
              <a:ext cx="3419188" cy="2734813"/>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426" y="1334890"/>
              <a:ext cx="3187148" cy="1990569"/>
            </a:xfrm>
            <a:prstGeom prst="rect">
              <a:avLst/>
            </a:prstGeom>
          </p:spPr>
        </p:pic>
      </p:grpSp>
    </p:spTree>
    <p:extLst>
      <p:ext uri="{BB962C8B-B14F-4D97-AF65-F5344CB8AC3E}">
        <p14:creationId xmlns:p14="http://schemas.microsoft.com/office/powerpoint/2010/main" val="180562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9BC4E-670C-4251-A83E-D3D80F39E117}"/>
              </a:ext>
            </a:extLst>
          </p:cNvPr>
          <p:cNvSpPr>
            <a:spLocks noGrp="1"/>
          </p:cNvSpPr>
          <p:nvPr>
            <p:ph type="title"/>
          </p:nvPr>
        </p:nvSpPr>
        <p:spPr>
          <a:xfrm>
            <a:off x="228599" y="201168"/>
            <a:ext cx="6484987" cy="4491101"/>
          </a:xfrm>
        </p:spPr>
        <p:txBody>
          <a:bodyPr/>
          <a:lstStyle/>
          <a:p>
            <a:r>
              <a:rPr lang="es-CO" dirty="0"/>
              <a:t>¿Qué usuarios abandonarán la entidad?</a:t>
            </a:r>
          </a:p>
        </p:txBody>
      </p:sp>
      <p:sp>
        <p:nvSpPr>
          <p:cNvPr id="7" name="CuadroTexto 6">
            <a:extLst>
              <a:ext uri="{FF2B5EF4-FFF2-40B4-BE49-F238E27FC236}">
                <a16:creationId xmlns:a16="http://schemas.microsoft.com/office/drawing/2014/main" id="{453B9E42-294F-4630-A1B1-C4FC0D99AABA}"/>
              </a:ext>
            </a:extLst>
          </p:cNvPr>
          <p:cNvSpPr txBox="1"/>
          <p:nvPr/>
        </p:nvSpPr>
        <p:spPr>
          <a:xfrm rot="21022826">
            <a:off x="5862664" y="1361964"/>
            <a:ext cx="1936749" cy="369332"/>
          </a:xfrm>
          <a:prstGeom prst="rect">
            <a:avLst/>
          </a:prstGeom>
          <a:noFill/>
        </p:spPr>
        <p:txBody>
          <a:bodyPr wrap="none" rtlCol="0">
            <a:spAutoFit/>
          </a:bodyPr>
          <a:lstStyle/>
          <a:p>
            <a:r>
              <a:rPr lang="es-CO" sz="1800" dirty="0"/>
              <a:t>¿Tipo de cuenta?</a:t>
            </a:r>
          </a:p>
        </p:txBody>
      </p:sp>
      <p:sp>
        <p:nvSpPr>
          <p:cNvPr id="10" name="CuadroTexto 9">
            <a:extLst>
              <a:ext uri="{FF2B5EF4-FFF2-40B4-BE49-F238E27FC236}">
                <a16:creationId xmlns:a16="http://schemas.microsoft.com/office/drawing/2014/main" id="{DA2E828A-6A2F-42C6-9CEB-3FB0CB79E83D}"/>
              </a:ext>
            </a:extLst>
          </p:cNvPr>
          <p:cNvSpPr txBox="1"/>
          <p:nvPr/>
        </p:nvSpPr>
        <p:spPr>
          <a:xfrm rot="890609">
            <a:off x="4082442" y="1444696"/>
            <a:ext cx="930063" cy="369332"/>
          </a:xfrm>
          <a:prstGeom prst="rect">
            <a:avLst/>
          </a:prstGeom>
          <a:noFill/>
        </p:spPr>
        <p:txBody>
          <a:bodyPr wrap="none" rtlCol="0">
            <a:spAutoFit/>
          </a:bodyPr>
          <a:lstStyle/>
          <a:p>
            <a:r>
              <a:rPr lang="es-CO" sz="1800" dirty="0"/>
              <a:t>¿Edad?</a:t>
            </a:r>
          </a:p>
        </p:txBody>
      </p:sp>
      <p:sp>
        <p:nvSpPr>
          <p:cNvPr id="11" name="CuadroTexto 10">
            <a:extLst>
              <a:ext uri="{FF2B5EF4-FFF2-40B4-BE49-F238E27FC236}">
                <a16:creationId xmlns:a16="http://schemas.microsoft.com/office/drawing/2014/main" id="{6752331E-F123-4221-9FFF-9D203D8A162B}"/>
              </a:ext>
            </a:extLst>
          </p:cNvPr>
          <p:cNvSpPr txBox="1"/>
          <p:nvPr/>
        </p:nvSpPr>
        <p:spPr>
          <a:xfrm rot="20972268">
            <a:off x="3034563" y="4374730"/>
            <a:ext cx="3074881" cy="369332"/>
          </a:xfrm>
          <a:prstGeom prst="rect">
            <a:avLst/>
          </a:prstGeom>
          <a:noFill/>
        </p:spPr>
        <p:txBody>
          <a:bodyPr wrap="none" rtlCol="0">
            <a:spAutoFit/>
          </a:bodyPr>
          <a:lstStyle/>
          <a:p>
            <a:r>
              <a:rPr lang="es-CO" sz="1800" dirty="0"/>
              <a:t>¿Cuánto lleva como cliente?</a:t>
            </a:r>
          </a:p>
        </p:txBody>
      </p:sp>
      <p:sp>
        <p:nvSpPr>
          <p:cNvPr id="12" name="CuadroTexto 11">
            <a:extLst>
              <a:ext uri="{FF2B5EF4-FFF2-40B4-BE49-F238E27FC236}">
                <a16:creationId xmlns:a16="http://schemas.microsoft.com/office/drawing/2014/main" id="{DE79C108-FAAF-4268-BDBA-6FF7D1D91AD6}"/>
              </a:ext>
            </a:extLst>
          </p:cNvPr>
          <p:cNvSpPr txBox="1"/>
          <p:nvPr/>
        </p:nvSpPr>
        <p:spPr>
          <a:xfrm rot="445217">
            <a:off x="6908199" y="2523936"/>
            <a:ext cx="1736373" cy="369332"/>
          </a:xfrm>
          <a:prstGeom prst="rect">
            <a:avLst/>
          </a:prstGeom>
          <a:noFill/>
        </p:spPr>
        <p:txBody>
          <a:bodyPr wrap="none" rtlCol="0">
            <a:spAutoFit/>
          </a:bodyPr>
          <a:lstStyle/>
          <a:p>
            <a:r>
              <a:rPr lang="es-CO" sz="1800" dirty="0"/>
              <a:t>¿Tipo de pago?</a:t>
            </a:r>
          </a:p>
        </p:txBody>
      </p:sp>
      <p:sp>
        <p:nvSpPr>
          <p:cNvPr id="13" name="CuadroTexto 12">
            <a:extLst>
              <a:ext uri="{FF2B5EF4-FFF2-40B4-BE49-F238E27FC236}">
                <a16:creationId xmlns:a16="http://schemas.microsoft.com/office/drawing/2014/main" id="{E3DB9857-4745-4D75-852C-3BDC52535CAF}"/>
              </a:ext>
            </a:extLst>
          </p:cNvPr>
          <p:cNvSpPr txBox="1"/>
          <p:nvPr/>
        </p:nvSpPr>
        <p:spPr>
          <a:xfrm rot="20711243">
            <a:off x="1215041" y="1657458"/>
            <a:ext cx="2082621" cy="369332"/>
          </a:xfrm>
          <a:prstGeom prst="rect">
            <a:avLst/>
          </a:prstGeom>
          <a:noFill/>
        </p:spPr>
        <p:txBody>
          <a:bodyPr wrap="none" rtlCol="0">
            <a:spAutoFit/>
          </a:bodyPr>
          <a:lstStyle/>
          <a:p>
            <a:r>
              <a:rPr lang="es-CO" sz="1800" dirty="0"/>
              <a:t>¿Es cliente activo?</a:t>
            </a:r>
          </a:p>
        </p:txBody>
      </p:sp>
      <p:sp>
        <p:nvSpPr>
          <p:cNvPr id="15" name="CuadroTexto 14">
            <a:extLst>
              <a:ext uri="{FF2B5EF4-FFF2-40B4-BE49-F238E27FC236}">
                <a16:creationId xmlns:a16="http://schemas.microsoft.com/office/drawing/2014/main" id="{36FA4F0C-52AA-4F68-84E1-11B600728591}"/>
              </a:ext>
            </a:extLst>
          </p:cNvPr>
          <p:cNvSpPr txBox="1"/>
          <p:nvPr/>
        </p:nvSpPr>
        <p:spPr>
          <a:xfrm rot="637621">
            <a:off x="713316" y="2851691"/>
            <a:ext cx="1677062" cy="369332"/>
          </a:xfrm>
          <a:prstGeom prst="rect">
            <a:avLst/>
          </a:prstGeom>
          <a:noFill/>
        </p:spPr>
        <p:txBody>
          <a:bodyPr wrap="none" rtlCol="0">
            <a:spAutoFit/>
          </a:bodyPr>
          <a:lstStyle/>
          <a:p>
            <a:r>
              <a:rPr lang="es-CO" sz="1800" dirty="0"/>
              <a:t>¿# productos?</a:t>
            </a:r>
          </a:p>
        </p:txBody>
      </p:sp>
      <p:pic>
        <p:nvPicPr>
          <p:cNvPr id="4102" name="Picture 6" descr="Resultado de imagen para churn">
            <a:extLst>
              <a:ext uri="{FF2B5EF4-FFF2-40B4-BE49-F238E27FC236}">
                <a16:creationId xmlns:a16="http://schemas.microsoft.com/office/drawing/2014/main" id="{71F28D27-4082-4938-A2B0-FFB1FEC1BD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3326" y="1811638"/>
            <a:ext cx="3468294" cy="237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04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635" y="2018605"/>
            <a:ext cx="3726847" cy="957895"/>
          </a:xfrm>
        </p:spPr>
        <p:txBody>
          <a:bodyPr/>
          <a:lstStyle/>
          <a:p>
            <a:pPr algn="ctr"/>
            <a:r>
              <a:rPr lang="en-US" sz="2000">
                <a:latin typeface="+mn-lt"/>
                <a:ea typeface="Helvetica Neue Light" charset="0"/>
                <a:cs typeface="Helvetica Neue Light" charset="0"/>
              </a:rPr>
              <a:t>Machine/Deep Learning</a:t>
            </a:r>
            <a:br>
              <a:rPr lang="en-US" sz="2000">
                <a:latin typeface="+mn-lt"/>
                <a:ea typeface="Helvetica Neue Light" charset="0"/>
                <a:cs typeface="Helvetica Neue Light" charset="0"/>
              </a:rPr>
            </a:br>
            <a:r>
              <a:rPr lang="en-US" sz="2000">
                <a:latin typeface="+mn-lt"/>
                <a:ea typeface="Helvetica Neue Light" charset="0"/>
                <a:cs typeface="Helvetica Neue Light" charset="0"/>
              </a:rPr>
              <a:t>e IA </a:t>
            </a:r>
            <a:r>
              <a:rPr lang="en-US" sz="2000" err="1">
                <a:latin typeface="+mn-lt"/>
                <a:ea typeface="Helvetica Neue Light" charset="0"/>
                <a:cs typeface="Helvetica Neue Light" charset="0"/>
              </a:rPr>
              <a:t>estan</a:t>
            </a:r>
            <a:r>
              <a:rPr lang="en-US" sz="2000">
                <a:latin typeface="+mn-lt"/>
                <a:ea typeface="Helvetica Neue Light" charset="0"/>
                <a:cs typeface="Helvetica Neue Light" charset="0"/>
              </a:rPr>
              <a:t> </a:t>
            </a:r>
            <a:r>
              <a:rPr lang="en-US" sz="2000" err="1">
                <a:latin typeface="+mn-lt"/>
                <a:ea typeface="Helvetica Neue Light" charset="0"/>
                <a:cs typeface="Helvetica Neue Light" charset="0"/>
              </a:rPr>
              <a:t>en</a:t>
            </a:r>
            <a:r>
              <a:rPr lang="en-US" sz="2000">
                <a:latin typeface="+mn-lt"/>
                <a:ea typeface="Helvetica Neue Light" charset="0"/>
                <a:cs typeface="Helvetica Neue Light" charset="0"/>
              </a:rPr>
              <a:t> </a:t>
            </a:r>
            <a:r>
              <a:rPr lang="en-US" sz="2000" err="1">
                <a:latin typeface="+mn-lt"/>
                <a:ea typeface="Helvetica Neue Light" charset="0"/>
                <a:cs typeface="Helvetica Neue Light" charset="0"/>
              </a:rPr>
              <a:t>todas</a:t>
            </a:r>
            <a:r>
              <a:rPr lang="en-US" sz="2000">
                <a:latin typeface="+mn-lt"/>
                <a:ea typeface="Helvetica Neue Light" charset="0"/>
                <a:cs typeface="Helvetica Neue Light" charset="0"/>
              </a:rPr>
              <a:t> </a:t>
            </a:r>
            <a:br>
              <a:rPr lang="en-US" sz="2000">
                <a:latin typeface="+mn-lt"/>
                <a:ea typeface="Helvetica Neue Light" charset="0"/>
                <a:cs typeface="Helvetica Neue Light" charset="0"/>
              </a:rPr>
            </a:br>
            <a:r>
              <a:rPr lang="en-US" sz="2000" err="1">
                <a:latin typeface="+mn-lt"/>
                <a:ea typeface="Helvetica Neue Light" charset="0"/>
                <a:cs typeface="Helvetica Neue Light" charset="0"/>
              </a:rPr>
              <a:t>partes</a:t>
            </a:r>
            <a:endParaRPr lang="en-US" sz="2000">
              <a:latin typeface="+mn-lt"/>
              <a:ea typeface="Helvetica Neue Light" charset="0"/>
              <a:cs typeface="Helvetica Neue Light"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p:cNvSpPr>
            <a:spLocks noGrp="1"/>
          </p:cNvSpPr>
          <p:nvPr>
            <p:ph type="ftr" sz="quarter" idx="11"/>
          </p:nvPr>
        </p:nvSpPr>
        <p:spPr/>
        <p:txBody>
          <a:bodyPr/>
          <a:lstStyle/>
          <a:p>
            <a:r>
              <a:rPr lang="de-DE"/>
              <a:t>IBM Cloud / Watson </a:t>
            </a:r>
            <a:r>
              <a:rPr lang="de-DE" err="1"/>
              <a:t>and</a:t>
            </a:r>
            <a:r>
              <a:rPr lang="de-DE"/>
              <a:t> Cloud </a:t>
            </a:r>
            <a:r>
              <a:rPr lang="de-DE" err="1"/>
              <a:t>Platform</a:t>
            </a:r>
            <a:r>
              <a:rPr lang="de-DE"/>
              <a:t> / © 2018 IBM Corporation</a:t>
            </a:r>
            <a:endParaRPr lang="en-US"/>
          </a:p>
        </p:txBody>
      </p:sp>
      <p:sp>
        <p:nvSpPr>
          <p:cNvPr id="7" name="TextBox 6"/>
          <p:cNvSpPr txBox="1"/>
          <p:nvPr/>
        </p:nvSpPr>
        <p:spPr>
          <a:xfrm>
            <a:off x="3502632" y="146062"/>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Reconocimiento</a:t>
            </a:r>
            <a:r>
              <a:rPr lang="en-US" sz="1400">
                <a:solidFill>
                  <a:schemeClr val="accent2"/>
                </a:solidFill>
                <a:ea typeface="Helvetica Neue" charset="0"/>
                <a:cs typeface="Helvetica Neue" charset="0"/>
              </a:rPr>
              <a:t> facial </a:t>
            </a:r>
            <a:r>
              <a:rPr lang="en-US" sz="1400" err="1">
                <a:ea typeface="Helvetica Neue" charset="0"/>
                <a:cs typeface="Helvetica Neue" charset="0"/>
              </a:rPr>
              <a:t>Desbloquea</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a:t>
            </a:r>
            <a:r>
              <a:rPr lang="en-US" sz="1400" err="1">
                <a:ea typeface="Helvetica Neue" charset="0"/>
                <a:cs typeface="Helvetica Neue" charset="0"/>
              </a:rPr>
              <a:t>teléfono</a:t>
            </a:r>
            <a:endParaRPr lang="en-US" sz="1400">
              <a:ea typeface="Helvetica Neue" charset="0"/>
              <a:cs typeface="Helvetica Neue" charset="0"/>
            </a:endParaRPr>
          </a:p>
        </p:txBody>
      </p:sp>
      <p:sp>
        <p:nvSpPr>
          <p:cNvPr id="9" name="Donut 8"/>
          <p:cNvSpPr>
            <a:spLocks noChangeAspect="1"/>
          </p:cNvSpPr>
          <p:nvPr/>
        </p:nvSpPr>
        <p:spPr>
          <a:xfrm>
            <a:off x="2813901" y="800371"/>
            <a:ext cx="3414177" cy="3414177"/>
          </a:xfrm>
          <a:prstGeom prst="donut">
            <a:avLst>
              <a:gd name="adj" fmla="val 1960"/>
            </a:avLst>
          </a:prstGeom>
          <a:solidFill>
            <a:schemeClr val="accent2">
              <a:lumMod val="60000"/>
              <a:lumOff val="40000"/>
            </a:schemeClr>
          </a:solidFill>
          <a:ln w="19050">
            <a:solidFill>
              <a:schemeClr val="tx1"/>
            </a:solidFill>
          </a:ln>
        </p:spPr>
        <p:txBody>
          <a:bodyPr wrap="square" lIns="0" tIns="0" rIns="0" bIns="0" rtlCol="0" anchor="ctr">
            <a:noAutofit/>
          </a:bodyPr>
          <a:lstStyle/>
          <a:p>
            <a:pPr algn="ctr"/>
            <a:endParaRPr lang="en-US" sz="1200" err="1">
              <a:solidFill>
                <a:srgbClr val="FFFFFF"/>
              </a:solidFill>
              <a:cs typeface="Arial"/>
            </a:endParaRPr>
          </a:p>
        </p:txBody>
      </p:sp>
      <p:sp>
        <p:nvSpPr>
          <p:cNvPr id="10" name="Oval 9"/>
          <p:cNvSpPr/>
          <p:nvPr/>
        </p:nvSpPr>
        <p:spPr>
          <a:xfrm>
            <a:off x="4378959" y="6876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1" name="Oval 10"/>
          <p:cNvSpPr/>
          <p:nvPr/>
        </p:nvSpPr>
        <p:spPr>
          <a:xfrm>
            <a:off x="2722879" y="22624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2" name="Oval 11"/>
          <p:cNvSpPr/>
          <p:nvPr/>
        </p:nvSpPr>
        <p:spPr>
          <a:xfrm>
            <a:off x="6028317" y="22624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3" name="Oval 12"/>
          <p:cNvSpPr/>
          <p:nvPr/>
        </p:nvSpPr>
        <p:spPr>
          <a:xfrm>
            <a:off x="4389119" y="4014190"/>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4" name="Oval 13"/>
          <p:cNvSpPr/>
          <p:nvPr/>
        </p:nvSpPr>
        <p:spPr>
          <a:xfrm>
            <a:off x="3210559" y="11930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5" name="Oval 14"/>
          <p:cNvSpPr/>
          <p:nvPr/>
        </p:nvSpPr>
        <p:spPr>
          <a:xfrm>
            <a:off x="5650128" y="33774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6" name="Oval 15"/>
          <p:cNvSpPr/>
          <p:nvPr/>
        </p:nvSpPr>
        <p:spPr>
          <a:xfrm>
            <a:off x="5517123" y="11930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7" name="Oval 16"/>
          <p:cNvSpPr/>
          <p:nvPr/>
        </p:nvSpPr>
        <p:spPr>
          <a:xfrm>
            <a:off x="3159758" y="346319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8" name="TextBox 17"/>
          <p:cNvSpPr txBox="1"/>
          <p:nvPr/>
        </p:nvSpPr>
        <p:spPr>
          <a:xfrm>
            <a:off x="5675736" y="823252"/>
            <a:ext cx="2308049" cy="738664"/>
          </a:xfrm>
          <a:prstGeom prst="rect">
            <a:avLst/>
          </a:prstGeom>
          <a:noFill/>
        </p:spPr>
        <p:txBody>
          <a:bodyPr wrap="square" rtlCol="0">
            <a:spAutoFit/>
          </a:bodyPr>
          <a:lstStyle/>
          <a:p>
            <a:pPr algn="ctr"/>
            <a:r>
              <a:rPr lang="en-US" sz="1400" dirty="0" err="1">
                <a:solidFill>
                  <a:schemeClr val="accent2"/>
                </a:solidFill>
                <a:ea typeface="Helvetica Neue" charset="0"/>
                <a:cs typeface="Helvetica Neue" charset="0"/>
              </a:rPr>
              <a:t>Detección</a:t>
            </a:r>
            <a:r>
              <a:rPr lang="en-US" sz="1400" dirty="0">
                <a:solidFill>
                  <a:schemeClr val="accent2"/>
                </a:solidFill>
                <a:ea typeface="Helvetica Neue" charset="0"/>
                <a:cs typeface="Helvetica Neue" charset="0"/>
              </a:rPr>
              <a:t> de </a:t>
            </a:r>
            <a:r>
              <a:rPr lang="en-US" sz="1400" dirty="0" err="1">
                <a:solidFill>
                  <a:schemeClr val="accent2"/>
                </a:solidFill>
                <a:ea typeface="Helvetica Neue" charset="0"/>
                <a:cs typeface="Helvetica Neue" charset="0"/>
              </a:rPr>
              <a:t>fraude</a:t>
            </a:r>
            <a:endParaRPr lang="en-US" sz="1400" dirty="0">
              <a:solidFill>
                <a:schemeClr val="accent2"/>
              </a:solidFill>
              <a:ea typeface="Helvetica Neue" charset="0"/>
              <a:cs typeface="Helvetica Neue" charset="0"/>
            </a:endParaRPr>
          </a:p>
          <a:p>
            <a:pPr algn="ctr"/>
            <a:r>
              <a:rPr lang="en-US" sz="1400" dirty="0" err="1">
                <a:ea typeface="Helvetica Neue" charset="0"/>
                <a:cs typeface="Helvetica Neue" charset="0"/>
              </a:rPr>
              <a:t>Proteje</a:t>
            </a:r>
            <a:r>
              <a:rPr lang="en-US" sz="1400" dirty="0">
                <a:ea typeface="Helvetica Neue" charset="0"/>
                <a:cs typeface="Helvetica Neue" charset="0"/>
              </a:rPr>
              <a:t> </a:t>
            </a:r>
            <a:r>
              <a:rPr lang="en-US" sz="1400" dirty="0" err="1">
                <a:ea typeface="Helvetica Neue" charset="0"/>
                <a:cs typeface="Helvetica Neue" charset="0"/>
              </a:rPr>
              <a:t>su</a:t>
            </a:r>
            <a:r>
              <a:rPr lang="en-US" sz="1400" dirty="0">
                <a:ea typeface="Helvetica Neue" charset="0"/>
                <a:cs typeface="Helvetica Neue" charset="0"/>
              </a:rPr>
              <a:t> </a:t>
            </a:r>
            <a:r>
              <a:rPr lang="en-US" sz="1400" dirty="0" err="1">
                <a:ea typeface="Helvetica Neue" charset="0"/>
                <a:cs typeface="Helvetica Neue" charset="0"/>
              </a:rPr>
              <a:t>tarjeta</a:t>
            </a:r>
            <a:r>
              <a:rPr lang="en-US" sz="1400" dirty="0">
                <a:ea typeface="Helvetica Neue" charset="0"/>
                <a:cs typeface="Helvetica Neue" charset="0"/>
              </a:rPr>
              <a:t> de </a:t>
            </a:r>
            <a:r>
              <a:rPr lang="en-US" sz="1400" dirty="0" err="1">
                <a:ea typeface="Helvetica Neue" charset="0"/>
                <a:cs typeface="Helvetica Neue" charset="0"/>
              </a:rPr>
              <a:t>crédito</a:t>
            </a:r>
            <a:endParaRPr lang="en-US" sz="1400" dirty="0">
              <a:ea typeface="Helvetica Neue" charset="0"/>
              <a:cs typeface="Helvetica Neue" charset="0"/>
            </a:endParaRPr>
          </a:p>
        </p:txBody>
      </p:sp>
      <p:sp>
        <p:nvSpPr>
          <p:cNvPr id="19" name="TextBox 18"/>
          <p:cNvSpPr txBox="1"/>
          <p:nvPr/>
        </p:nvSpPr>
        <p:spPr>
          <a:xfrm>
            <a:off x="6250049" y="2039336"/>
            <a:ext cx="2126574" cy="738664"/>
          </a:xfrm>
          <a:prstGeom prst="rect">
            <a:avLst/>
          </a:prstGeom>
          <a:noFill/>
        </p:spPr>
        <p:txBody>
          <a:bodyPr wrap="square" rtlCol="0">
            <a:spAutoFit/>
          </a:bodyPr>
          <a:lstStyle/>
          <a:p>
            <a:pPr algn="ctr"/>
            <a:r>
              <a:rPr lang="en-US" sz="1400" dirty="0" err="1">
                <a:solidFill>
                  <a:schemeClr val="accent2"/>
                </a:solidFill>
                <a:ea typeface="Helvetica Neue" charset="0"/>
                <a:cs typeface="Helvetica Neue" charset="0"/>
              </a:rPr>
              <a:t>Recomendaciones</a:t>
            </a:r>
            <a:endParaRPr lang="en-US" sz="1400" dirty="0">
              <a:solidFill>
                <a:schemeClr val="accent2"/>
              </a:solidFill>
              <a:ea typeface="Helvetica Neue" charset="0"/>
              <a:cs typeface="Helvetica Neue" charset="0"/>
            </a:endParaRPr>
          </a:p>
          <a:p>
            <a:pPr algn="ctr"/>
            <a:r>
              <a:rPr lang="en-US" sz="1400" dirty="0">
                <a:ea typeface="Helvetica Neue" charset="0"/>
                <a:cs typeface="Helvetica Neue" charset="0"/>
              </a:rPr>
              <a:t>Le </a:t>
            </a:r>
            <a:r>
              <a:rPr lang="en-US" sz="1400" dirty="0" err="1">
                <a:ea typeface="Helvetica Neue" charset="0"/>
                <a:cs typeface="Helvetica Neue" charset="0"/>
              </a:rPr>
              <a:t>ayudan</a:t>
            </a:r>
            <a:r>
              <a:rPr lang="en-US" sz="1400" dirty="0">
                <a:ea typeface="Helvetica Neue" charset="0"/>
                <a:cs typeface="Helvetica Neue" charset="0"/>
              </a:rPr>
              <a:t> a </a:t>
            </a:r>
            <a:r>
              <a:rPr lang="en-US" sz="1400" dirty="0" err="1">
                <a:ea typeface="Helvetica Neue" charset="0"/>
                <a:cs typeface="Helvetica Neue" charset="0"/>
              </a:rPr>
              <a:t>hacer</a:t>
            </a:r>
            <a:r>
              <a:rPr lang="en-US" sz="1400" dirty="0">
                <a:ea typeface="Helvetica Neue" charset="0"/>
                <a:cs typeface="Helvetica Neue" charset="0"/>
              </a:rPr>
              <a:t> </a:t>
            </a:r>
            <a:r>
              <a:rPr lang="en-US" sz="1400" dirty="0" err="1">
                <a:ea typeface="Helvetica Neue" charset="0"/>
                <a:cs typeface="Helvetica Neue" charset="0"/>
              </a:rPr>
              <a:t>sus</a:t>
            </a:r>
            <a:r>
              <a:rPr lang="en-US" sz="1400" dirty="0">
                <a:ea typeface="Helvetica Neue" charset="0"/>
                <a:cs typeface="Helvetica Neue" charset="0"/>
              </a:rPr>
              <a:t> </a:t>
            </a:r>
            <a:r>
              <a:rPr lang="en-US" sz="1400" dirty="0" err="1">
                <a:ea typeface="Helvetica Neue" charset="0"/>
                <a:cs typeface="Helvetica Neue" charset="0"/>
              </a:rPr>
              <a:t>compras</a:t>
            </a:r>
            <a:r>
              <a:rPr lang="en-US" sz="1400" dirty="0">
                <a:ea typeface="Helvetica Neue" charset="0"/>
                <a:cs typeface="Helvetica Neue" charset="0"/>
              </a:rPr>
              <a:t> </a:t>
            </a:r>
            <a:r>
              <a:rPr lang="en-US" sz="1400" dirty="0" err="1">
                <a:ea typeface="Helvetica Neue" charset="0"/>
                <a:cs typeface="Helvetica Neue" charset="0"/>
              </a:rPr>
              <a:t>más</a:t>
            </a:r>
            <a:r>
              <a:rPr lang="en-US" sz="1400" dirty="0">
                <a:ea typeface="Helvetica Neue" charset="0"/>
                <a:cs typeface="Helvetica Neue" charset="0"/>
              </a:rPr>
              <a:t> </a:t>
            </a:r>
            <a:r>
              <a:rPr lang="en-US" sz="1400" dirty="0" err="1">
                <a:ea typeface="Helvetica Neue" charset="0"/>
                <a:cs typeface="Helvetica Neue" charset="0"/>
              </a:rPr>
              <a:t>eficientes</a:t>
            </a:r>
            <a:endParaRPr lang="en-US" sz="1400" dirty="0">
              <a:ea typeface="Helvetica Neue" charset="0"/>
              <a:cs typeface="Helvetica Neue" charset="0"/>
            </a:endParaRPr>
          </a:p>
        </p:txBody>
      </p:sp>
      <p:sp>
        <p:nvSpPr>
          <p:cNvPr id="20" name="TextBox 19"/>
          <p:cNvSpPr txBox="1"/>
          <p:nvPr/>
        </p:nvSpPr>
        <p:spPr>
          <a:xfrm>
            <a:off x="676894" y="947785"/>
            <a:ext cx="2416197" cy="738664"/>
          </a:xfrm>
          <a:prstGeom prst="rect">
            <a:avLst/>
          </a:prstGeom>
          <a:noFill/>
        </p:spPr>
        <p:txBody>
          <a:bodyPr wrap="square" rtlCol="0">
            <a:spAutoFit/>
          </a:bodyPr>
          <a:lstStyle/>
          <a:p>
            <a:pPr algn="ctr"/>
            <a:r>
              <a:rPr lang="en-US" sz="1400" dirty="0" err="1">
                <a:solidFill>
                  <a:schemeClr val="accent2"/>
                </a:solidFill>
                <a:ea typeface="Helvetica Neue" charset="0"/>
                <a:cs typeface="Helvetica Neue" charset="0"/>
              </a:rPr>
              <a:t>Reconocimiento</a:t>
            </a:r>
            <a:r>
              <a:rPr lang="en-US" sz="1400" dirty="0">
                <a:solidFill>
                  <a:schemeClr val="accent2"/>
                </a:solidFill>
                <a:ea typeface="Helvetica Neue" charset="0"/>
                <a:cs typeface="Helvetica Neue" charset="0"/>
              </a:rPr>
              <a:t> de </a:t>
            </a:r>
            <a:r>
              <a:rPr lang="en-US" sz="1400" dirty="0" err="1">
                <a:solidFill>
                  <a:schemeClr val="accent2"/>
                </a:solidFill>
                <a:ea typeface="Helvetica Neue" charset="0"/>
                <a:cs typeface="Helvetica Neue" charset="0"/>
              </a:rPr>
              <a:t>Habla</a:t>
            </a:r>
            <a:endParaRPr lang="en-US" sz="1400" dirty="0">
              <a:solidFill>
                <a:schemeClr val="accent2"/>
              </a:solidFill>
              <a:ea typeface="Helvetica Neue" charset="0"/>
              <a:cs typeface="Helvetica Neue" charset="0"/>
            </a:endParaRPr>
          </a:p>
          <a:p>
            <a:pPr algn="ctr"/>
            <a:r>
              <a:rPr lang="en-US" sz="1400" dirty="0">
                <a:ea typeface="Helvetica Neue" charset="0"/>
                <a:cs typeface="Helvetica Neue" charset="0"/>
              </a:rPr>
              <a:t>Le </a:t>
            </a:r>
            <a:r>
              <a:rPr lang="en-US" sz="1400" dirty="0" err="1">
                <a:ea typeface="Helvetica Neue" charset="0"/>
                <a:cs typeface="Helvetica Neue" charset="0"/>
              </a:rPr>
              <a:t>permite</a:t>
            </a:r>
            <a:r>
              <a:rPr lang="en-US" sz="1400" dirty="0">
                <a:ea typeface="Helvetica Neue" charset="0"/>
                <a:cs typeface="Helvetica Neue" charset="0"/>
              </a:rPr>
              <a:t> </a:t>
            </a:r>
            <a:r>
              <a:rPr lang="en-US" sz="1400" dirty="0" err="1">
                <a:ea typeface="Helvetica Neue" charset="0"/>
                <a:cs typeface="Helvetica Neue" charset="0"/>
              </a:rPr>
              <a:t>ir</a:t>
            </a:r>
            <a:r>
              <a:rPr lang="en-US" sz="1400" dirty="0">
                <a:ea typeface="Helvetica Neue" charset="0"/>
                <a:cs typeface="Helvetica Neue" charset="0"/>
              </a:rPr>
              <a:t> con “Manos-</a:t>
            </a:r>
            <a:r>
              <a:rPr lang="en-US" sz="1400" dirty="0" err="1">
                <a:ea typeface="Helvetica Neue" charset="0"/>
                <a:cs typeface="Helvetica Neue" charset="0"/>
              </a:rPr>
              <a:t>Libres</a:t>
            </a:r>
            <a:r>
              <a:rPr lang="en-US" sz="1400" dirty="0">
                <a:ea typeface="Helvetica Neue" charset="0"/>
                <a:cs typeface="Helvetica Neue" charset="0"/>
              </a:rPr>
              <a:t>”</a:t>
            </a:r>
          </a:p>
        </p:txBody>
      </p:sp>
      <p:sp>
        <p:nvSpPr>
          <p:cNvPr id="21" name="TextBox 20"/>
          <p:cNvSpPr txBox="1"/>
          <p:nvPr/>
        </p:nvSpPr>
        <p:spPr>
          <a:xfrm>
            <a:off x="5857212" y="3360196"/>
            <a:ext cx="2126574" cy="738664"/>
          </a:xfrm>
          <a:prstGeom prst="rect">
            <a:avLst/>
          </a:prstGeom>
          <a:noFill/>
        </p:spPr>
        <p:txBody>
          <a:bodyPr wrap="square" rtlCol="0">
            <a:spAutoFit/>
          </a:bodyPr>
          <a:lstStyle/>
          <a:p>
            <a:pPr algn="ctr"/>
            <a:r>
              <a:rPr lang="en-US" sz="1400" dirty="0">
                <a:solidFill>
                  <a:schemeClr val="accent2"/>
                </a:solidFill>
                <a:ea typeface="Helvetica Neue" charset="0"/>
                <a:cs typeface="Helvetica Neue" charset="0"/>
              </a:rPr>
              <a:t>Chat bots</a:t>
            </a:r>
          </a:p>
          <a:p>
            <a:pPr algn="ctr"/>
            <a:r>
              <a:rPr lang="en-US" sz="1400" dirty="0" err="1">
                <a:ea typeface="Helvetica Neue" charset="0"/>
                <a:cs typeface="Helvetica Neue" charset="0"/>
              </a:rPr>
              <a:t>Enrutan</a:t>
            </a:r>
            <a:r>
              <a:rPr lang="en-US" sz="1400" dirty="0">
                <a:ea typeface="Helvetica Neue" charset="0"/>
                <a:cs typeface="Helvetica Neue" charset="0"/>
              </a:rPr>
              <a:t> </a:t>
            </a:r>
            <a:r>
              <a:rPr lang="en-US" sz="1400" dirty="0" err="1">
                <a:ea typeface="Helvetica Neue" charset="0"/>
                <a:cs typeface="Helvetica Neue" charset="0"/>
              </a:rPr>
              <a:t>sus</a:t>
            </a:r>
            <a:r>
              <a:rPr lang="en-US" sz="1400" dirty="0">
                <a:ea typeface="Helvetica Neue" charset="0"/>
                <a:cs typeface="Helvetica Neue" charset="0"/>
              </a:rPr>
              <a:t> </a:t>
            </a:r>
            <a:r>
              <a:rPr lang="en-US" sz="1400" dirty="0" err="1">
                <a:ea typeface="Helvetica Neue" charset="0"/>
                <a:cs typeface="Helvetica Neue" charset="0"/>
              </a:rPr>
              <a:t>llamadas</a:t>
            </a:r>
            <a:r>
              <a:rPr lang="en-US" sz="1400" dirty="0">
                <a:ea typeface="Helvetica Neue" charset="0"/>
                <a:cs typeface="Helvetica Neue" charset="0"/>
              </a:rPr>
              <a:t> </a:t>
            </a:r>
            <a:r>
              <a:rPr lang="en-US" sz="1400" dirty="0" err="1">
                <a:ea typeface="Helvetica Neue" charset="0"/>
                <a:cs typeface="Helvetica Neue" charset="0"/>
              </a:rPr>
              <a:t>más</a:t>
            </a:r>
            <a:r>
              <a:rPr lang="en-US" sz="1400" dirty="0">
                <a:ea typeface="Helvetica Neue" charset="0"/>
                <a:cs typeface="Helvetica Neue" charset="0"/>
              </a:rPr>
              <a:t> </a:t>
            </a:r>
            <a:r>
              <a:rPr lang="en-US" sz="1400" dirty="0" err="1">
                <a:ea typeface="Helvetica Neue" charset="0"/>
                <a:cs typeface="Helvetica Neue" charset="0"/>
              </a:rPr>
              <a:t>rápido</a:t>
            </a:r>
            <a:endParaRPr lang="en-US" sz="1400" dirty="0">
              <a:ea typeface="Helvetica Neue" charset="0"/>
              <a:cs typeface="Helvetica Neue" charset="0"/>
            </a:endParaRPr>
          </a:p>
        </p:txBody>
      </p:sp>
      <p:sp>
        <p:nvSpPr>
          <p:cNvPr id="22" name="TextBox 21"/>
          <p:cNvSpPr txBox="1"/>
          <p:nvPr/>
        </p:nvSpPr>
        <p:spPr>
          <a:xfrm>
            <a:off x="478837" y="2159468"/>
            <a:ext cx="2126574" cy="523220"/>
          </a:xfrm>
          <a:prstGeom prst="rect">
            <a:avLst/>
          </a:prstGeom>
          <a:noFill/>
        </p:spPr>
        <p:txBody>
          <a:bodyPr wrap="square" rtlCol="0">
            <a:spAutoFit/>
          </a:bodyPr>
          <a:lstStyle/>
          <a:p>
            <a:pPr algn="ctr"/>
            <a:r>
              <a:rPr lang="en-US" sz="1400" dirty="0" err="1">
                <a:solidFill>
                  <a:schemeClr val="accent2"/>
                </a:solidFill>
                <a:ea typeface="Helvetica Neue" charset="0"/>
                <a:cs typeface="Helvetica Neue" charset="0"/>
              </a:rPr>
              <a:t>Vehículos</a:t>
            </a:r>
            <a:r>
              <a:rPr lang="en-US" sz="1400" dirty="0">
                <a:solidFill>
                  <a:schemeClr val="accent2"/>
                </a:solidFill>
                <a:ea typeface="Helvetica Neue" charset="0"/>
                <a:cs typeface="Helvetica Neue" charset="0"/>
              </a:rPr>
              <a:t> </a:t>
            </a:r>
            <a:r>
              <a:rPr lang="en-US" sz="1400" dirty="0" err="1">
                <a:solidFill>
                  <a:schemeClr val="accent2"/>
                </a:solidFill>
                <a:ea typeface="Helvetica Neue" charset="0"/>
                <a:cs typeface="Helvetica Neue" charset="0"/>
              </a:rPr>
              <a:t>autónomos</a:t>
            </a:r>
            <a:endParaRPr lang="en-US" sz="1400" dirty="0">
              <a:solidFill>
                <a:schemeClr val="accent2"/>
              </a:solidFill>
              <a:ea typeface="Helvetica Neue" charset="0"/>
              <a:cs typeface="Helvetica Neue" charset="0"/>
            </a:endParaRPr>
          </a:p>
          <a:p>
            <a:pPr algn="ctr"/>
            <a:r>
              <a:rPr lang="en-US" sz="1400" dirty="0" err="1">
                <a:ea typeface="Helvetica Neue" charset="0"/>
                <a:cs typeface="Helvetica Neue" charset="0"/>
              </a:rPr>
              <a:t>Detección</a:t>
            </a:r>
            <a:r>
              <a:rPr lang="en-US" sz="1400" dirty="0">
                <a:ea typeface="Helvetica Neue" charset="0"/>
                <a:cs typeface="Helvetica Neue" charset="0"/>
              </a:rPr>
              <a:t> de </a:t>
            </a:r>
            <a:r>
              <a:rPr lang="en-US" sz="1400" dirty="0" err="1">
                <a:ea typeface="Helvetica Neue" charset="0"/>
                <a:cs typeface="Helvetica Neue" charset="0"/>
              </a:rPr>
              <a:t>peatones</a:t>
            </a:r>
            <a:endParaRPr lang="en-US" sz="1400" dirty="0">
              <a:ea typeface="Helvetica Neue" charset="0"/>
              <a:cs typeface="Helvetica Neue" charset="0"/>
            </a:endParaRPr>
          </a:p>
        </p:txBody>
      </p:sp>
      <p:sp>
        <p:nvSpPr>
          <p:cNvPr id="23" name="TextBox 22"/>
          <p:cNvSpPr txBox="1"/>
          <p:nvPr/>
        </p:nvSpPr>
        <p:spPr>
          <a:xfrm>
            <a:off x="1033184" y="3442612"/>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Visión</a:t>
            </a:r>
            <a:r>
              <a:rPr lang="en-US" sz="1400">
                <a:solidFill>
                  <a:schemeClr val="accent2"/>
                </a:solidFill>
                <a:ea typeface="Helvetica Neue" charset="0"/>
                <a:cs typeface="Helvetica Neue" charset="0"/>
              </a:rPr>
              <a:t> de </a:t>
            </a:r>
            <a:r>
              <a:rPr lang="en-US" sz="1400" err="1">
                <a:solidFill>
                  <a:schemeClr val="accent2"/>
                </a:solidFill>
                <a:ea typeface="Helvetica Neue" charset="0"/>
                <a:cs typeface="Helvetica Neue" charset="0"/>
              </a:rPr>
              <a:t>máquinas</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Detección</a:t>
            </a:r>
            <a:r>
              <a:rPr lang="en-US" sz="1400">
                <a:ea typeface="Helvetica Neue" charset="0"/>
                <a:cs typeface="Helvetica Neue" charset="0"/>
              </a:rPr>
              <a:t> </a:t>
            </a:r>
            <a:r>
              <a:rPr lang="en-US" sz="1400" err="1">
                <a:ea typeface="Helvetica Neue" charset="0"/>
                <a:cs typeface="Helvetica Neue" charset="0"/>
              </a:rPr>
              <a:t>temprana</a:t>
            </a:r>
            <a:r>
              <a:rPr lang="en-US" sz="1400">
                <a:ea typeface="Helvetica Neue" charset="0"/>
                <a:cs typeface="Helvetica Neue" charset="0"/>
              </a:rPr>
              <a:t> de cancer</a:t>
            </a:r>
          </a:p>
        </p:txBody>
      </p:sp>
      <p:sp>
        <p:nvSpPr>
          <p:cNvPr id="24" name="TextBox 23"/>
          <p:cNvSpPr txBox="1"/>
          <p:nvPr/>
        </p:nvSpPr>
        <p:spPr>
          <a:xfrm>
            <a:off x="3457702" y="4403833"/>
            <a:ext cx="2126574" cy="523220"/>
          </a:xfrm>
          <a:prstGeom prst="rect">
            <a:avLst/>
          </a:prstGeom>
          <a:noFill/>
        </p:spPr>
        <p:txBody>
          <a:bodyPr wrap="square" rtlCol="0">
            <a:spAutoFit/>
          </a:bodyPr>
          <a:lstStyle/>
          <a:p>
            <a:pPr algn="ctr"/>
            <a:r>
              <a:rPr lang="en-US" sz="1400" dirty="0" err="1">
                <a:solidFill>
                  <a:schemeClr val="accent2"/>
                </a:solidFill>
                <a:ea typeface="Helvetica Neue" charset="0"/>
                <a:cs typeface="Helvetica Neue" charset="0"/>
              </a:rPr>
              <a:t>Detección</a:t>
            </a:r>
            <a:r>
              <a:rPr lang="en-US" sz="1400" dirty="0">
                <a:solidFill>
                  <a:schemeClr val="accent2"/>
                </a:solidFill>
                <a:ea typeface="Helvetica Neue" charset="0"/>
                <a:cs typeface="Helvetica Neue" charset="0"/>
              </a:rPr>
              <a:t> de SPAM</a:t>
            </a:r>
          </a:p>
          <a:p>
            <a:pPr algn="ctr"/>
            <a:r>
              <a:rPr lang="en-US" sz="1400" dirty="0" err="1">
                <a:ea typeface="Helvetica Neue" charset="0"/>
                <a:cs typeface="Helvetica Neue" charset="0"/>
              </a:rPr>
              <a:t>Desbloquea</a:t>
            </a:r>
            <a:r>
              <a:rPr lang="en-US" sz="1400" dirty="0">
                <a:ea typeface="Helvetica Neue" charset="0"/>
                <a:cs typeface="Helvetica Neue" charset="0"/>
              </a:rPr>
              <a:t> </a:t>
            </a:r>
            <a:r>
              <a:rPr lang="en-US" sz="1400" dirty="0" err="1">
                <a:ea typeface="Helvetica Neue" charset="0"/>
                <a:cs typeface="Helvetica Neue" charset="0"/>
              </a:rPr>
              <a:t>su</a:t>
            </a:r>
            <a:r>
              <a:rPr lang="en-US" sz="1400" dirty="0">
                <a:ea typeface="Helvetica Neue" charset="0"/>
                <a:cs typeface="Helvetica Neue" charset="0"/>
              </a:rPr>
              <a:t> email</a:t>
            </a:r>
          </a:p>
        </p:txBody>
      </p:sp>
      <p:sp>
        <p:nvSpPr>
          <p:cNvPr id="25" name="Title 4"/>
          <p:cNvSpPr txBox="1">
            <a:spLocks/>
          </p:cNvSpPr>
          <p:nvPr/>
        </p:nvSpPr>
        <p:spPr>
          <a:xfrm>
            <a:off x="228600" y="133180"/>
            <a:ext cx="7838440" cy="358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latin typeface="+mn-lt"/>
                <a:ea typeface="Helvetica Neue Medium" charset="0"/>
                <a:cs typeface="Helvetica Neue Medium" charset="0"/>
              </a:rPr>
              <a:t>El </a:t>
            </a:r>
            <a:r>
              <a:rPr lang="en-US" dirty="0" err="1">
                <a:latin typeface="+mn-lt"/>
                <a:ea typeface="Helvetica Neue Medium" charset="0"/>
                <a:cs typeface="Helvetica Neue Medium" charset="0"/>
              </a:rPr>
              <a:t>Futuro</a:t>
            </a:r>
            <a:r>
              <a:rPr lang="en-US" dirty="0">
                <a:latin typeface="+mn-lt"/>
                <a:ea typeface="Helvetica Neue Medium" charset="0"/>
                <a:cs typeface="Helvetica Neue Medium" charset="0"/>
              </a:rPr>
              <a:t> </a:t>
            </a:r>
            <a:r>
              <a:rPr lang="en-US" dirty="0" err="1">
                <a:latin typeface="+mn-lt"/>
                <a:ea typeface="Helvetica Neue Medium" charset="0"/>
                <a:cs typeface="Helvetica Neue Medium" charset="0"/>
              </a:rPr>
              <a:t>es</a:t>
            </a:r>
            <a:r>
              <a:rPr lang="en-US" dirty="0">
                <a:latin typeface="+mn-lt"/>
                <a:ea typeface="Helvetica Neue Medium" charset="0"/>
                <a:cs typeface="Helvetica Neue Medium" charset="0"/>
              </a:rPr>
              <a:t> </a:t>
            </a:r>
            <a:r>
              <a:rPr lang="en-US" dirty="0" err="1">
                <a:latin typeface="+mn-lt"/>
                <a:ea typeface="Helvetica Neue Medium" charset="0"/>
                <a:cs typeface="Helvetica Neue Medium" charset="0"/>
              </a:rPr>
              <a:t>ahora</a:t>
            </a:r>
            <a:endParaRPr lang="en-US" dirty="0">
              <a:latin typeface="+mn-lt"/>
              <a:ea typeface="Helvetica Neue Medium" charset="0"/>
              <a:cs typeface="Helvetica Neue Medium" charset="0"/>
            </a:endParaRPr>
          </a:p>
        </p:txBody>
      </p:sp>
    </p:spTree>
    <p:extLst>
      <p:ext uri="{BB962C8B-B14F-4D97-AF65-F5344CB8AC3E}">
        <p14:creationId xmlns:p14="http://schemas.microsoft.com/office/powerpoint/2010/main" val="1981072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72246" y="934755"/>
            <a:ext cx="1914307" cy="323165"/>
          </a:xfrm>
          <a:prstGeom prst="rect">
            <a:avLst/>
          </a:prstGeom>
          <a:noFill/>
        </p:spPr>
        <p:txBody>
          <a:bodyPr wrap="none" rtlCol="0">
            <a:spAutoFit/>
          </a:bodyPr>
          <a:lstStyle/>
          <a:p>
            <a:r>
              <a:rPr lang="es-ES_tradnl" sz="1500" b="1"/>
              <a:t>Liderada por datos</a:t>
            </a:r>
          </a:p>
        </p:txBody>
      </p:sp>
      <p:sp>
        <p:nvSpPr>
          <p:cNvPr id="10" name="TextBox 9"/>
          <p:cNvSpPr txBox="1"/>
          <p:nvPr/>
        </p:nvSpPr>
        <p:spPr>
          <a:xfrm>
            <a:off x="3814444" y="943625"/>
            <a:ext cx="2153831" cy="323165"/>
          </a:xfrm>
          <a:prstGeom prst="rect">
            <a:avLst/>
          </a:prstGeom>
          <a:noFill/>
        </p:spPr>
        <p:txBody>
          <a:bodyPr wrap="square" rtlCol="0">
            <a:spAutoFit/>
          </a:bodyPr>
          <a:lstStyle/>
          <a:p>
            <a:pPr algn="ctr"/>
            <a:r>
              <a:rPr lang="es-ES_tradnl" sz="1500" b="1"/>
              <a:t>Liderada por Insights</a:t>
            </a:r>
          </a:p>
        </p:txBody>
      </p:sp>
      <p:cxnSp>
        <p:nvCxnSpPr>
          <p:cNvPr id="15" name="Straight Arrow Connector 14"/>
          <p:cNvCxnSpPr/>
          <p:nvPr/>
        </p:nvCxnSpPr>
        <p:spPr>
          <a:xfrm flipH="1" flipV="1">
            <a:off x="1252921" y="1176706"/>
            <a:ext cx="7517" cy="3565445"/>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246814" y="4728184"/>
            <a:ext cx="7623153" cy="5258"/>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474448" y="1265133"/>
            <a:ext cx="2157555" cy="3312708"/>
          </a:xfrm>
          <a:prstGeom prst="rect">
            <a:avLst/>
          </a:prstGeom>
          <a:solidFill>
            <a:schemeClr val="accent1">
              <a:lumMod val="75000"/>
            </a:schemeClr>
          </a:solidFill>
        </p:spPr>
        <p:txBody>
          <a:bodyPr wrap="square" lIns="0" tIns="0" rIns="0" bIns="0" rtlCol="0" anchor="ctr">
            <a:noAutofit/>
          </a:bodyPr>
          <a:lstStyle/>
          <a:p>
            <a:pPr algn="ctr"/>
            <a:endParaRPr lang="es-ES_tradnl" sz="1800">
              <a:solidFill>
                <a:schemeClr val="tx1"/>
              </a:solidFill>
            </a:endParaRPr>
          </a:p>
        </p:txBody>
      </p:sp>
      <p:sp>
        <p:nvSpPr>
          <p:cNvPr id="23" name="Rectangle 22"/>
          <p:cNvSpPr/>
          <p:nvPr/>
        </p:nvSpPr>
        <p:spPr>
          <a:xfrm>
            <a:off x="3851000" y="1265133"/>
            <a:ext cx="2214888" cy="3326675"/>
          </a:xfrm>
          <a:prstGeom prst="rect">
            <a:avLst/>
          </a:prstGeom>
          <a:solidFill>
            <a:schemeClr val="accent1">
              <a:lumMod val="75000"/>
            </a:schemeClr>
          </a:solidFill>
        </p:spPr>
        <p:txBody>
          <a:bodyPr wrap="square" lIns="0" tIns="0" rIns="0" bIns="0" rtlCol="0" anchor="ctr">
            <a:noAutofit/>
          </a:bodyPr>
          <a:lstStyle/>
          <a:p>
            <a:pPr algn="ctr"/>
            <a:endParaRPr lang="es-ES_tradnl" sz="1800">
              <a:solidFill>
                <a:srgbClr val="002060"/>
              </a:solidFill>
            </a:endParaRPr>
          </a:p>
        </p:txBody>
      </p:sp>
      <p:sp>
        <p:nvSpPr>
          <p:cNvPr id="24" name="Rectangle 23"/>
          <p:cNvSpPr/>
          <p:nvPr/>
        </p:nvSpPr>
        <p:spPr>
          <a:xfrm>
            <a:off x="6271808" y="1265132"/>
            <a:ext cx="2297584" cy="3312710"/>
          </a:xfrm>
          <a:prstGeom prst="rect">
            <a:avLst/>
          </a:prstGeom>
          <a:solidFill>
            <a:schemeClr val="accent1">
              <a:lumMod val="75000"/>
            </a:schemeClr>
          </a:solidFill>
        </p:spPr>
        <p:txBody>
          <a:bodyPr wrap="square" lIns="0" tIns="0" rIns="0" bIns="0" rtlCol="0" anchor="ctr">
            <a:noAutofit/>
          </a:bodyPr>
          <a:lstStyle/>
          <a:p>
            <a:pPr algn="ctr"/>
            <a:endParaRPr lang="es-ES_tradnl" sz="1800">
              <a:solidFill>
                <a:srgbClr val="FFFFFF"/>
              </a:solidFill>
            </a:endParaRPr>
          </a:p>
        </p:txBody>
      </p:sp>
      <p:sp>
        <p:nvSpPr>
          <p:cNvPr id="25" name="TextBox 24"/>
          <p:cNvSpPr txBox="1"/>
          <p:nvPr/>
        </p:nvSpPr>
        <p:spPr>
          <a:xfrm>
            <a:off x="6021275" y="962541"/>
            <a:ext cx="2920441" cy="323165"/>
          </a:xfrm>
          <a:prstGeom prst="rect">
            <a:avLst/>
          </a:prstGeom>
          <a:noFill/>
        </p:spPr>
        <p:txBody>
          <a:bodyPr wrap="square" rtlCol="0">
            <a:spAutoFit/>
          </a:bodyPr>
          <a:lstStyle/>
          <a:p>
            <a:pPr algn="ctr"/>
            <a:r>
              <a:rPr lang="es-ES_tradnl" sz="1500" b="1"/>
              <a:t>Transformación digital</a:t>
            </a:r>
          </a:p>
        </p:txBody>
      </p:sp>
      <p:sp>
        <p:nvSpPr>
          <p:cNvPr id="26" name="TextBox 25"/>
          <p:cNvSpPr txBox="1"/>
          <p:nvPr/>
        </p:nvSpPr>
        <p:spPr>
          <a:xfrm>
            <a:off x="1360756" y="1729418"/>
            <a:ext cx="2424007" cy="1815882"/>
          </a:xfrm>
          <a:prstGeom prst="rect">
            <a:avLst/>
          </a:prstGeom>
          <a:noFill/>
        </p:spPr>
        <p:txBody>
          <a:bodyPr wrap="square" rtlCol="0">
            <a:spAutoFit/>
          </a:bodyPr>
          <a:lstStyle/>
          <a:p>
            <a:pPr algn="ctr"/>
            <a:r>
              <a:rPr lang="es-ES_tradnl" b="1">
                <a:solidFill>
                  <a:schemeClr val="bg2"/>
                </a:solidFill>
              </a:rPr>
              <a:t>Cambio cultural</a:t>
            </a:r>
          </a:p>
          <a:p>
            <a:pPr algn="ctr"/>
            <a:r>
              <a:rPr lang="es-ES_tradnl" b="1">
                <a:solidFill>
                  <a:schemeClr val="bg2"/>
                </a:solidFill>
              </a:rPr>
              <a:t>Eliminación de Silos</a:t>
            </a:r>
          </a:p>
          <a:p>
            <a:pPr algn="ctr"/>
            <a:r>
              <a:rPr lang="es-ES_tradnl" b="1">
                <a:solidFill>
                  <a:schemeClr val="bg2"/>
                </a:solidFill>
              </a:rPr>
              <a:t>Descubrir “que”</a:t>
            </a:r>
          </a:p>
          <a:p>
            <a:pPr algn="ctr"/>
            <a:r>
              <a:rPr lang="es-ES_tradnl" b="1">
                <a:solidFill>
                  <a:schemeClr val="bg2"/>
                </a:solidFill>
              </a:rPr>
              <a:t>Entender “por que”</a:t>
            </a:r>
          </a:p>
          <a:p>
            <a:pPr algn="ctr"/>
            <a:endParaRPr lang="es-ES_tradnl" b="1">
              <a:solidFill>
                <a:schemeClr val="bg2"/>
              </a:solidFill>
            </a:endParaRPr>
          </a:p>
          <a:p>
            <a:pPr algn="ctr"/>
            <a:endParaRPr lang="es-ES_tradnl" b="1">
              <a:solidFill>
                <a:schemeClr val="bg2"/>
              </a:solidFill>
            </a:endParaRPr>
          </a:p>
          <a:p>
            <a:pPr algn="ctr"/>
            <a:r>
              <a:rPr lang="es-ES_tradnl" b="1">
                <a:solidFill>
                  <a:schemeClr val="bg2"/>
                </a:solidFill>
              </a:rPr>
              <a:t>Auto Servicio</a:t>
            </a:r>
          </a:p>
          <a:p>
            <a:pPr algn="ctr"/>
            <a:r>
              <a:rPr lang="es-ES_tradnl" b="1">
                <a:solidFill>
                  <a:schemeClr val="bg2"/>
                </a:solidFill>
              </a:rPr>
              <a:t>Business Intelligence</a:t>
            </a:r>
          </a:p>
        </p:txBody>
      </p:sp>
      <p:sp>
        <p:nvSpPr>
          <p:cNvPr id="27" name="TextBox 26"/>
          <p:cNvSpPr txBox="1"/>
          <p:nvPr/>
        </p:nvSpPr>
        <p:spPr>
          <a:xfrm>
            <a:off x="1460825" y="4048309"/>
            <a:ext cx="2171178" cy="523220"/>
          </a:xfrm>
          <a:prstGeom prst="rect">
            <a:avLst/>
          </a:prstGeom>
          <a:solidFill>
            <a:srgbClr val="023E6A"/>
          </a:solidFill>
        </p:spPr>
        <p:txBody>
          <a:bodyPr wrap="square" rtlCol="0">
            <a:spAutoFit/>
          </a:bodyPr>
          <a:lstStyle/>
          <a:p>
            <a:pPr algn="ctr"/>
            <a:r>
              <a:rPr lang="es-ES_tradnl" b="1">
                <a:solidFill>
                  <a:schemeClr val="bg2"/>
                </a:solidFill>
              </a:rPr>
              <a:t>Reducción de costos</a:t>
            </a:r>
          </a:p>
          <a:p>
            <a:pPr algn="ctr"/>
            <a:r>
              <a:rPr lang="es-ES_tradnl" b="1">
                <a:solidFill>
                  <a:schemeClr val="bg2"/>
                </a:solidFill>
              </a:rPr>
              <a:t>Modernización</a:t>
            </a:r>
          </a:p>
        </p:txBody>
      </p:sp>
      <p:sp>
        <p:nvSpPr>
          <p:cNvPr id="28" name="TextBox 27"/>
          <p:cNvSpPr txBox="1"/>
          <p:nvPr/>
        </p:nvSpPr>
        <p:spPr>
          <a:xfrm>
            <a:off x="3986692" y="1701860"/>
            <a:ext cx="1938550" cy="2031325"/>
          </a:xfrm>
          <a:prstGeom prst="rect">
            <a:avLst/>
          </a:prstGeom>
          <a:noFill/>
        </p:spPr>
        <p:txBody>
          <a:bodyPr wrap="square" rtlCol="0">
            <a:spAutoFit/>
          </a:bodyPr>
          <a:lstStyle/>
          <a:p>
            <a:pPr algn="ctr"/>
            <a:r>
              <a:rPr lang="es-ES_tradnl" b="1">
                <a:solidFill>
                  <a:schemeClr val="bg2"/>
                </a:solidFill>
              </a:rPr>
              <a:t>Predicción</a:t>
            </a:r>
          </a:p>
          <a:p>
            <a:pPr algn="ctr"/>
            <a:r>
              <a:rPr lang="es-ES_tradnl" b="1">
                <a:solidFill>
                  <a:schemeClr val="bg2"/>
                </a:solidFill>
              </a:rPr>
              <a:t>Optimización</a:t>
            </a:r>
          </a:p>
          <a:p>
            <a:pPr algn="ctr"/>
            <a:r>
              <a:rPr lang="es-ES_tradnl" b="1">
                <a:solidFill>
                  <a:schemeClr val="bg2"/>
                </a:solidFill>
              </a:rPr>
              <a:t>Automatización</a:t>
            </a:r>
          </a:p>
          <a:p>
            <a:pPr algn="ctr"/>
            <a:r>
              <a:rPr lang="es-ES_tradnl" b="1">
                <a:solidFill>
                  <a:schemeClr val="bg2"/>
                </a:solidFill>
              </a:rPr>
              <a:t>Colaboración</a:t>
            </a:r>
          </a:p>
          <a:p>
            <a:pPr algn="ctr"/>
            <a:endParaRPr lang="es-ES_tradnl" b="1">
              <a:solidFill>
                <a:schemeClr val="bg2"/>
              </a:solidFill>
            </a:endParaRPr>
          </a:p>
          <a:p>
            <a:pPr algn="ctr"/>
            <a:endParaRPr lang="es-ES_tradnl" b="1">
              <a:solidFill>
                <a:schemeClr val="bg2"/>
              </a:solidFill>
            </a:endParaRPr>
          </a:p>
          <a:p>
            <a:pPr algn="ctr"/>
            <a:r>
              <a:rPr lang="es-ES_tradnl" b="1">
                <a:solidFill>
                  <a:schemeClr val="bg2"/>
                </a:solidFill>
              </a:rPr>
              <a:t>Modelos</a:t>
            </a:r>
          </a:p>
          <a:p>
            <a:pPr algn="ctr"/>
            <a:r>
              <a:rPr lang="es-ES_tradnl" b="1">
                <a:solidFill>
                  <a:schemeClr val="bg2"/>
                </a:solidFill>
              </a:rPr>
              <a:t>Visualización</a:t>
            </a:r>
          </a:p>
          <a:p>
            <a:pPr algn="ctr"/>
            <a:r>
              <a:rPr lang="es-ES_tradnl" b="1">
                <a:solidFill>
                  <a:schemeClr val="bg2"/>
                </a:solidFill>
              </a:rPr>
              <a:t>Aplicaciones  </a:t>
            </a:r>
          </a:p>
        </p:txBody>
      </p:sp>
      <p:sp>
        <p:nvSpPr>
          <p:cNvPr id="32" name="TextBox 31"/>
          <p:cNvSpPr txBox="1"/>
          <p:nvPr/>
        </p:nvSpPr>
        <p:spPr>
          <a:xfrm>
            <a:off x="-435179" y="1902530"/>
            <a:ext cx="1628353" cy="307777"/>
          </a:xfrm>
          <a:prstGeom prst="rect">
            <a:avLst/>
          </a:prstGeom>
          <a:noFill/>
        </p:spPr>
        <p:txBody>
          <a:bodyPr wrap="square" rtlCol="0">
            <a:spAutoFit/>
          </a:bodyPr>
          <a:lstStyle/>
          <a:p>
            <a:pPr algn="r"/>
            <a:r>
              <a:rPr lang="es-ES_tradnl" b="1"/>
              <a:t>Resultados</a:t>
            </a:r>
          </a:p>
        </p:txBody>
      </p:sp>
      <p:sp>
        <p:nvSpPr>
          <p:cNvPr id="33" name="TextBox 32"/>
          <p:cNvSpPr txBox="1"/>
          <p:nvPr/>
        </p:nvSpPr>
        <p:spPr>
          <a:xfrm>
            <a:off x="-389061" y="3023103"/>
            <a:ext cx="1628353" cy="307777"/>
          </a:xfrm>
          <a:prstGeom prst="rect">
            <a:avLst/>
          </a:prstGeom>
          <a:noFill/>
        </p:spPr>
        <p:txBody>
          <a:bodyPr wrap="square" rtlCol="0">
            <a:spAutoFit/>
          </a:bodyPr>
          <a:lstStyle/>
          <a:p>
            <a:pPr algn="r"/>
            <a:r>
              <a:rPr lang="es-ES_tradnl" b="1"/>
              <a:t>Capacidades</a:t>
            </a:r>
          </a:p>
        </p:txBody>
      </p:sp>
      <p:sp>
        <p:nvSpPr>
          <p:cNvPr id="34" name="TextBox 33"/>
          <p:cNvSpPr txBox="1"/>
          <p:nvPr/>
        </p:nvSpPr>
        <p:spPr>
          <a:xfrm>
            <a:off x="-358364" y="4055078"/>
            <a:ext cx="1628353" cy="307777"/>
          </a:xfrm>
          <a:prstGeom prst="rect">
            <a:avLst/>
          </a:prstGeom>
          <a:noFill/>
        </p:spPr>
        <p:txBody>
          <a:bodyPr wrap="square" rtlCol="0">
            <a:spAutoFit/>
          </a:bodyPr>
          <a:lstStyle/>
          <a:p>
            <a:pPr algn="r"/>
            <a:r>
              <a:rPr lang="es-ES_tradnl" b="1"/>
              <a:t>Motivaciones</a:t>
            </a:r>
          </a:p>
        </p:txBody>
      </p:sp>
      <p:sp>
        <p:nvSpPr>
          <p:cNvPr id="30" name="TextBox 29"/>
          <p:cNvSpPr txBox="1"/>
          <p:nvPr/>
        </p:nvSpPr>
        <p:spPr>
          <a:xfrm>
            <a:off x="6292683" y="1709849"/>
            <a:ext cx="2276709" cy="1969770"/>
          </a:xfrm>
          <a:prstGeom prst="rect">
            <a:avLst/>
          </a:prstGeom>
          <a:solidFill>
            <a:schemeClr val="accent1">
              <a:lumMod val="75000"/>
            </a:schemeClr>
          </a:solidFill>
        </p:spPr>
        <p:txBody>
          <a:bodyPr wrap="square" rtlCol="0">
            <a:spAutoFit/>
          </a:bodyPr>
          <a:lstStyle/>
          <a:p>
            <a:pPr algn="ctr"/>
            <a:r>
              <a:rPr lang="es-ES_tradnl" sz="1200" b="1">
                <a:solidFill>
                  <a:schemeClr val="bg2"/>
                </a:solidFill>
              </a:rPr>
              <a:t>Nuevos modelos de negocio</a:t>
            </a:r>
          </a:p>
          <a:p>
            <a:pPr algn="ctr"/>
            <a:r>
              <a:rPr lang="es-ES_tradnl" sz="1200" b="1">
                <a:solidFill>
                  <a:schemeClr val="bg2"/>
                </a:solidFill>
              </a:rPr>
              <a:t>Tecnología disruptiva</a:t>
            </a:r>
          </a:p>
          <a:p>
            <a:pPr algn="ctr"/>
            <a:r>
              <a:rPr lang="es-ES_tradnl" sz="1200" b="1">
                <a:solidFill>
                  <a:schemeClr val="bg2"/>
                </a:solidFill>
              </a:rPr>
              <a:t>Desiciones en tiempo real</a:t>
            </a:r>
          </a:p>
          <a:p>
            <a:pPr algn="ctr"/>
            <a:endParaRPr lang="es-ES_tradnl" sz="1200" b="1">
              <a:solidFill>
                <a:schemeClr val="bg2"/>
              </a:solidFill>
            </a:endParaRPr>
          </a:p>
          <a:p>
            <a:pPr algn="ctr"/>
            <a:endParaRPr lang="es-ES_tradnl" sz="1200" b="1">
              <a:solidFill>
                <a:schemeClr val="bg2"/>
              </a:solidFill>
            </a:endParaRPr>
          </a:p>
          <a:p>
            <a:pPr algn="ctr"/>
            <a:endParaRPr lang="es-ES_tradnl" sz="1200" b="1">
              <a:solidFill>
                <a:schemeClr val="bg2"/>
              </a:solidFill>
            </a:endParaRPr>
          </a:p>
          <a:p>
            <a:pPr algn="ctr"/>
            <a:r>
              <a:rPr lang="es-ES_tradnl" sz="1200" b="1">
                <a:solidFill>
                  <a:schemeClr val="bg2"/>
                </a:solidFill>
              </a:rPr>
              <a:t>Instrumentación</a:t>
            </a:r>
          </a:p>
          <a:p>
            <a:pPr algn="ctr"/>
            <a:r>
              <a:rPr lang="es-ES_tradnl" sz="1200" b="1">
                <a:solidFill>
                  <a:schemeClr val="bg2"/>
                </a:solidFill>
              </a:rPr>
              <a:t>Orquestración</a:t>
            </a:r>
          </a:p>
          <a:p>
            <a:pPr algn="ctr"/>
            <a:r>
              <a:rPr lang="es-ES_tradnl" sz="1200" b="1">
                <a:solidFill>
                  <a:schemeClr val="bg2"/>
                </a:solidFill>
              </a:rPr>
              <a:t>Integración</a:t>
            </a:r>
          </a:p>
          <a:p>
            <a:pPr algn="ctr"/>
            <a:endParaRPr lang="es-ES_tradnl" sz="1200" b="1">
              <a:solidFill>
                <a:schemeClr val="bg2"/>
              </a:solidFill>
            </a:endParaRPr>
          </a:p>
        </p:txBody>
      </p:sp>
      <p:sp>
        <p:nvSpPr>
          <p:cNvPr id="35" name="Rectangle 34"/>
          <p:cNvSpPr/>
          <p:nvPr/>
        </p:nvSpPr>
        <p:spPr>
          <a:xfrm>
            <a:off x="49243" y="78590"/>
            <a:ext cx="9133027" cy="461665"/>
          </a:xfrm>
          <a:prstGeom prst="rect">
            <a:avLst/>
          </a:prstGeom>
        </p:spPr>
        <p:txBody>
          <a:bodyPr wrap="square">
            <a:spAutoFit/>
          </a:bodyPr>
          <a:lstStyle/>
          <a:p>
            <a:r>
              <a:rPr lang="es-ES_tradnl" sz="2400">
                <a:ea typeface="Helvetica Neue Medium" charset="0"/>
                <a:cs typeface="Helvetica Neue Medium" charset="0"/>
                <a:sym typeface="Helvetica"/>
              </a:rPr>
              <a:t>A medida que los datos son más accesibles proven más VALOR</a:t>
            </a:r>
          </a:p>
        </p:txBody>
      </p:sp>
      <p:cxnSp>
        <p:nvCxnSpPr>
          <p:cNvPr id="47" name="Straight Connector 46"/>
          <p:cNvCxnSpPr/>
          <p:nvPr/>
        </p:nvCxnSpPr>
        <p:spPr>
          <a:xfrm flipH="1">
            <a:off x="3734512" y="1104602"/>
            <a:ext cx="17068" cy="2626117"/>
          </a:xfrm>
          <a:prstGeom prst="line">
            <a:avLst/>
          </a:prstGeom>
          <a:ln>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675052" y="658965"/>
            <a:ext cx="4105611" cy="323165"/>
          </a:xfrm>
          <a:prstGeom prst="rect">
            <a:avLst/>
          </a:prstGeom>
          <a:noFill/>
        </p:spPr>
        <p:txBody>
          <a:bodyPr wrap="none" rtlCol="0">
            <a:spAutoFit/>
          </a:bodyPr>
          <a:lstStyle/>
          <a:p>
            <a:r>
              <a:rPr lang="es-ES_tradnl" sz="1500" b="1">
                <a:solidFill>
                  <a:srgbClr val="DD2680"/>
                </a:solidFill>
              </a:rPr>
              <a:t>Aqui esta la mayoría de las organizaciones</a:t>
            </a:r>
          </a:p>
        </p:txBody>
      </p:sp>
      <p:sp>
        <p:nvSpPr>
          <p:cNvPr id="38" name="TextBox 37"/>
          <p:cNvSpPr txBox="1"/>
          <p:nvPr/>
        </p:nvSpPr>
        <p:spPr>
          <a:xfrm>
            <a:off x="3851000" y="4000384"/>
            <a:ext cx="2214889" cy="584775"/>
          </a:xfrm>
          <a:prstGeom prst="rect">
            <a:avLst/>
          </a:prstGeom>
          <a:solidFill>
            <a:srgbClr val="023E6A"/>
          </a:solidFill>
        </p:spPr>
        <p:txBody>
          <a:bodyPr wrap="square" rtlCol="0" anchor="ctr">
            <a:spAutoFit/>
          </a:bodyPr>
          <a:lstStyle/>
          <a:p>
            <a:pPr algn="ctr"/>
            <a:r>
              <a:rPr lang="es-ES_tradnl" sz="1600" b="1">
                <a:solidFill>
                  <a:schemeClr val="bg2"/>
                </a:solidFill>
              </a:rPr>
              <a:t>Competitividad</a:t>
            </a:r>
            <a:br>
              <a:rPr lang="es-ES_tradnl" sz="1600" b="1">
                <a:solidFill>
                  <a:schemeClr val="bg2"/>
                </a:solidFill>
              </a:rPr>
            </a:br>
            <a:endParaRPr lang="es-ES_tradnl" sz="1600" b="1">
              <a:solidFill>
                <a:schemeClr val="bg2"/>
              </a:solidFill>
            </a:endParaRPr>
          </a:p>
        </p:txBody>
      </p:sp>
      <p:sp>
        <p:nvSpPr>
          <p:cNvPr id="39" name="TextBox 38"/>
          <p:cNvSpPr txBox="1"/>
          <p:nvPr/>
        </p:nvSpPr>
        <p:spPr>
          <a:xfrm>
            <a:off x="6271807" y="3989235"/>
            <a:ext cx="2297585" cy="584775"/>
          </a:xfrm>
          <a:prstGeom prst="rect">
            <a:avLst/>
          </a:prstGeom>
          <a:solidFill>
            <a:srgbClr val="023E6A"/>
          </a:solidFill>
        </p:spPr>
        <p:txBody>
          <a:bodyPr wrap="square" rtlCol="0">
            <a:spAutoFit/>
          </a:bodyPr>
          <a:lstStyle/>
          <a:p>
            <a:pPr algn="ctr"/>
            <a:r>
              <a:rPr lang="es-ES_tradnl" sz="1600" b="1">
                <a:solidFill>
                  <a:schemeClr val="bg2"/>
                </a:solidFill>
              </a:rPr>
              <a:t>Liderazgo en el mercado</a:t>
            </a:r>
          </a:p>
        </p:txBody>
      </p:sp>
      <p:sp>
        <p:nvSpPr>
          <p:cNvPr id="40" name="TextBox 39"/>
          <p:cNvSpPr txBox="1"/>
          <p:nvPr/>
        </p:nvSpPr>
        <p:spPr>
          <a:xfrm>
            <a:off x="3462898" y="4765620"/>
            <a:ext cx="3130125" cy="369332"/>
          </a:xfrm>
          <a:prstGeom prst="rect">
            <a:avLst/>
          </a:prstGeom>
          <a:noFill/>
        </p:spPr>
        <p:txBody>
          <a:bodyPr wrap="square" rtlCol="0">
            <a:spAutoFit/>
          </a:bodyPr>
          <a:lstStyle/>
          <a:p>
            <a:r>
              <a:rPr lang="es-ES_tradnl" sz="1800" b="1">
                <a:solidFill>
                  <a:schemeClr val="bg2"/>
                </a:solidFill>
              </a:rPr>
              <a:t>Valor desde los datos</a:t>
            </a:r>
          </a:p>
        </p:txBody>
      </p:sp>
      <p:sp>
        <p:nvSpPr>
          <p:cNvPr id="29" name="Rectangle 28"/>
          <p:cNvSpPr/>
          <p:nvPr/>
        </p:nvSpPr>
        <p:spPr>
          <a:xfrm>
            <a:off x="6213019" y="2860567"/>
            <a:ext cx="2436036" cy="584775"/>
          </a:xfrm>
          <a:prstGeom prst="rect">
            <a:avLst/>
          </a:prstGeom>
          <a:noFill/>
          <a:ln w="57150" cap="flat">
            <a:solidFill>
              <a:srgbClr val="7030A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hangingPunct="0"/>
            <a:endParaRPr lang="es-ES_tradnl" sz="1350"/>
          </a:p>
        </p:txBody>
      </p:sp>
      <p:sp>
        <p:nvSpPr>
          <p:cNvPr id="44" name="Freeform 43"/>
          <p:cNvSpPr/>
          <p:nvPr/>
        </p:nvSpPr>
        <p:spPr>
          <a:xfrm>
            <a:off x="1939688" y="934755"/>
            <a:ext cx="6772233" cy="3978561"/>
          </a:xfrm>
          <a:custGeom>
            <a:avLst/>
            <a:gdLst>
              <a:gd name="connsiteX0" fmla="*/ 0 w 5056094"/>
              <a:gd name="connsiteY0" fmla="*/ 1627094 h 1627094"/>
              <a:gd name="connsiteX1" fmla="*/ 5056094 w 5056094"/>
              <a:gd name="connsiteY1" fmla="*/ 0 h 1627094"/>
            </a:gdLst>
            <a:ahLst/>
            <a:cxnLst>
              <a:cxn ang="0">
                <a:pos x="connsiteX0" y="connsiteY0"/>
              </a:cxn>
              <a:cxn ang="0">
                <a:pos x="connsiteX1" y="connsiteY1"/>
              </a:cxn>
            </a:cxnLst>
            <a:rect l="l" t="t" r="r" b="b"/>
            <a:pathLst>
              <a:path w="5056094" h="1627094">
                <a:moveTo>
                  <a:pt x="0" y="1627094"/>
                </a:moveTo>
                <a:cubicBezTo>
                  <a:pt x="2326341" y="1163170"/>
                  <a:pt x="4652682" y="699247"/>
                  <a:pt x="5056094" y="0"/>
                </a:cubicBezTo>
              </a:path>
            </a:pathLst>
          </a:custGeom>
          <a:noFill/>
          <a:ln w="85725">
            <a:solidFill>
              <a:srgbClr val="7030A0"/>
            </a:solidFill>
            <a:tailEnd type="triangle"/>
          </a:ln>
        </p:spPr>
        <p:txBody>
          <a:bodyPr rtlCol="0" anchor="ctr"/>
          <a:lstStyle/>
          <a:p>
            <a:pPr algn="ctr"/>
            <a:endParaRPr lang="es-ES_tradnl" sz="1800"/>
          </a:p>
        </p:txBody>
      </p:sp>
    </p:spTree>
    <p:extLst>
      <p:ext uri="{BB962C8B-B14F-4D97-AF65-F5344CB8AC3E}">
        <p14:creationId xmlns:p14="http://schemas.microsoft.com/office/powerpoint/2010/main" val="34232972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081" y="448"/>
            <a:ext cx="4306718" cy="5143500"/>
          </a:xfrm>
          <a:prstGeom prst="rect">
            <a:avLst/>
          </a:prstGeom>
          <a:solidFill>
            <a:schemeClr val="tx1"/>
          </a:solidFill>
          <a:ln>
            <a:solidFill>
              <a:schemeClr val="tx1"/>
            </a:solidFill>
          </a:ln>
        </p:spPr>
        <p:txBody>
          <a:bodyPr rot="0" spcFirstLastPara="0" vertOverflow="overflow" horzOverflow="overflow" vert="horz" wrap="square" lIns="182880" tIns="0" rIns="1188720" bIns="2377440" numCol="1" spcCol="0" rtlCol="0" fromWordArt="0" anchor="ctr" anchorCtr="0" forceAA="0" compatLnSpc="1">
            <a:prstTxWarp prst="textNoShape">
              <a:avLst/>
            </a:prstTxWarp>
            <a:noAutofit/>
          </a:bodyPr>
          <a:lstStyle/>
          <a:p>
            <a:pPr algn="r"/>
            <a:r>
              <a:rPr lang="es-ES_tradnl" sz="2000" b="1">
                <a:solidFill>
                  <a:schemeClr val="accent2"/>
                </a:solidFill>
                <a:ea typeface="Helvetica Neue Light" charset="0"/>
                <a:cs typeface="Helvetica Neue Light" charset="0"/>
              </a:rPr>
              <a:t>Como funciona el</a:t>
            </a:r>
          </a:p>
          <a:p>
            <a:pPr algn="r"/>
            <a:r>
              <a:rPr lang="es-ES_tradnl" sz="2000" b="1">
                <a:solidFill>
                  <a:schemeClr val="accent2"/>
                </a:solidFill>
                <a:ea typeface="Helvetica Neue Light" charset="0"/>
                <a:cs typeface="Helvetica Neue Light" charset="0"/>
              </a:rPr>
              <a:t>Aprendizaje autónomo?</a:t>
            </a:r>
          </a:p>
        </p:txBody>
      </p:sp>
      <p:grpSp>
        <p:nvGrpSpPr>
          <p:cNvPr id="5" name="Group 4"/>
          <p:cNvGrpSpPr/>
          <p:nvPr/>
        </p:nvGrpSpPr>
        <p:grpSpPr>
          <a:xfrm>
            <a:off x="7513350" y="1753568"/>
            <a:ext cx="667014" cy="599767"/>
            <a:chOff x="595952" y="2224619"/>
            <a:chExt cx="1047523" cy="941914"/>
          </a:xfrm>
        </p:grpSpPr>
        <p:sp>
          <p:nvSpPr>
            <p:cNvPr id="29" name="Rectangle 28"/>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1" name="Moon 3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30" name="Moon 2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2" name="Rectangle 1"/>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 name="Oval 2"/>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28" name="Oval 27"/>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4" name="Moon 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sp>
        <p:nvSpPr>
          <p:cNvPr id="9" name="TextBox 8"/>
          <p:cNvSpPr txBox="1"/>
          <p:nvPr/>
        </p:nvSpPr>
        <p:spPr>
          <a:xfrm>
            <a:off x="4754374" y="416027"/>
            <a:ext cx="2374368" cy="646331"/>
          </a:xfrm>
          <a:prstGeom prst="rect">
            <a:avLst/>
          </a:prstGeom>
          <a:noFill/>
        </p:spPr>
        <p:txBody>
          <a:bodyPr wrap="none" rtlCol="0">
            <a:spAutoFit/>
          </a:bodyPr>
          <a:lstStyle/>
          <a:p>
            <a:r>
              <a:rPr lang="es-ES_tradnl" sz="1200">
                <a:ea typeface="Helvetica Neue" charset="0"/>
                <a:cs typeface="Helvetica Neue" charset="0"/>
              </a:rPr>
              <a:t>Un modelo de ML es entrenado </a:t>
            </a:r>
          </a:p>
          <a:p>
            <a:r>
              <a:rPr lang="es-ES_tradnl" sz="1200">
                <a:ea typeface="Helvetica Neue" charset="0"/>
                <a:cs typeface="Helvetica Neue" charset="0"/>
              </a:rPr>
              <a:t>para reconocer patrones en los </a:t>
            </a:r>
          </a:p>
          <a:p>
            <a:r>
              <a:rPr lang="es-ES_tradnl" sz="1200">
                <a:ea typeface="Helvetica Neue" charset="0"/>
                <a:cs typeface="Helvetica Neue" charset="0"/>
              </a:rPr>
              <a:t>datos históricos</a:t>
            </a:r>
          </a:p>
        </p:txBody>
      </p:sp>
      <p:sp>
        <p:nvSpPr>
          <p:cNvPr id="32" name="TextBox 31"/>
          <p:cNvSpPr txBox="1"/>
          <p:nvPr/>
        </p:nvSpPr>
        <p:spPr>
          <a:xfrm>
            <a:off x="7945797" y="630044"/>
            <a:ext cx="466795" cy="261610"/>
          </a:xfrm>
          <a:prstGeom prst="rect">
            <a:avLst/>
          </a:prstGeom>
          <a:noFill/>
        </p:spPr>
        <p:txBody>
          <a:bodyPr wrap="none" rtlCol="0">
            <a:spAutoFit/>
          </a:bodyPr>
          <a:lstStyle/>
          <a:p>
            <a:pPr algn="ctr"/>
            <a:r>
              <a:rPr lang="es-ES_tradnl" sz="1100">
                <a:solidFill>
                  <a:schemeClr val="tx2">
                    <a:lumMod val="50000"/>
                  </a:schemeClr>
                </a:solidFill>
                <a:ea typeface="Helvetica Neue Thin" charset="0"/>
                <a:cs typeface="Helvetica Neue Thin" charset="0"/>
              </a:rPr>
              <a:t>data</a:t>
            </a:r>
            <a:endParaRPr lang="es-ES_tradnl" sz="1400">
              <a:solidFill>
                <a:schemeClr val="tx2">
                  <a:lumMod val="50000"/>
                </a:schemeClr>
              </a:solidFill>
              <a:ea typeface="Helvetica Neue Thin" charset="0"/>
              <a:cs typeface="Helvetica Neue Thin" charset="0"/>
            </a:endParaRPr>
          </a:p>
        </p:txBody>
      </p:sp>
      <p:sp>
        <p:nvSpPr>
          <p:cNvPr id="33" name="TextBox 32"/>
          <p:cNvSpPr txBox="1"/>
          <p:nvPr/>
        </p:nvSpPr>
        <p:spPr>
          <a:xfrm>
            <a:off x="7196567" y="441824"/>
            <a:ext cx="543740" cy="307777"/>
          </a:xfrm>
          <a:prstGeom prst="rect">
            <a:avLst/>
          </a:prstGeom>
          <a:noFill/>
        </p:spPr>
        <p:txBody>
          <a:bodyPr wrap="none" rtlCol="0">
            <a:spAutoFit/>
          </a:bodyPr>
          <a:lstStyle/>
          <a:p>
            <a:pPr algn="ctr"/>
            <a:r>
              <a:rPr lang="es-ES_tradnl" sz="1400">
                <a:ea typeface="Helvetica Neue Thin" charset="0"/>
                <a:cs typeface="Helvetica Neue Thin" charset="0"/>
              </a:rPr>
              <a:t>data</a:t>
            </a:r>
          </a:p>
        </p:txBody>
      </p:sp>
      <p:sp>
        <p:nvSpPr>
          <p:cNvPr id="34" name="TextBox 33"/>
          <p:cNvSpPr txBox="1"/>
          <p:nvPr/>
        </p:nvSpPr>
        <p:spPr>
          <a:xfrm>
            <a:off x="7798263" y="368521"/>
            <a:ext cx="543740" cy="307777"/>
          </a:xfrm>
          <a:prstGeom prst="rect">
            <a:avLst/>
          </a:prstGeom>
          <a:noFill/>
        </p:spPr>
        <p:txBody>
          <a:bodyPr wrap="none" rtlCol="0">
            <a:spAutoFit/>
          </a:bodyPr>
          <a:lstStyle/>
          <a:p>
            <a:pPr algn="ctr"/>
            <a:r>
              <a:rPr lang="es-ES_tradnl" sz="1400">
                <a:ea typeface="Helvetica Neue Thin" charset="0"/>
                <a:cs typeface="Helvetica Neue Thin" charset="0"/>
              </a:rPr>
              <a:t>data</a:t>
            </a:r>
          </a:p>
        </p:txBody>
      </p:sp>
      <p:sp>
        <p:nvSpPr>
          <p:cNvPr id="35" name="TextBox 34"/>
          <p:cNvSpPr txBox="1"/>
          <p:nvPr/>
        </p:nvSpPr>
        <p:spPr>
          <a:xfrm>
            <a:off x="7543702" y="666664"/>
            <a:ext cx="543740" cy="307777"/>
          </a:xfrm>
          <a:prstGeom prst="rect">
            <a:avLst/>
          </a:prstGeom>
          <a:noFill/>
        </p:spPr>
        <p:txBody>
          <a:bodyPr wrap="none" rtlCol="0">
            <a:spAutoFit/>
          </a:bodyPr>
          <a:lstStyle/>
          <a:p>
            <a:pPr algn="ctr"/>
            <a:r>
              <a:rPr lang="es-ES_tradnl" sz="1400">
                <a:ea typeface="Helvetica Neue Thin" charset="0"/>
                <a:cs typeface="Helvetica Neue Thin" charset="0"/>
              </a:rPr>
              <a:t>data</a:t>
            </a:r>
          </a:p>
        </p:txBody>
      </p:sp>
      <p:sp>
        <p:nvSpPr>
          <p:cNvPr id="10" name="Down Arrow 9"/>
          <p:cNvSpPr/>
          <p:nvPr/>
        </p:nvSpPr>
        <p:spPr>
          <a:xfrm>
            <a:off x="7527362" y="101228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nvGrpSpPr>
          <p:cNvPr id="15" name="Group 14"/>
          <p:cNvGrpSpPr/>
          <p:nvPr/>
        </p:nvGrpSpPr>
        <p:grpSpPr>
          <a:xfrm>
            <a:off x="4499666" y="406079"/>
            <a:ext cx="284052" cy="307777"/>
            <a:chOff x="4698376" y="1303265"/>
            <a:chExt cx="284052" cy="307777"/>
          </a:xfrm>
        </p:grpSpPr>
        <p:sp>
          <p:nvSpPr>
            <p:cNvPr id="11" name="Oval 10"/>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40" name="TextBox 39"/>
            <p:cNvSpPr txBox="1"/>
            <p:nvPr/>
          </p:nvSpPr>
          <p:spPr>
            <a:xfrm>
              <a:off x="4698376" y="1303265"/>
              <a:ext cx="284052" cy="307777"/>
            </a:xfrm>
            <a:prstGeom prst="rect">
              <a:avLst/>
            </a:prstGeom>
            <a:noFill/>
          </p:spPr>
          <p:txBody>
            <a:bodyPr wrap="none" rtlCol="0">
              <a:spAutoFit/>
            </a:bodyPr>
            <a:lstStyle/>
            <a:p>
              <a:pPr algn="ctr"/>
              <a:r>
                <a:rPr lang="es-ES_tradnl" sz="1400" b="1">
                  <a:solidFill>
                    <a:schemeClr val="accent3"/>
                  </a:solidFill>
                  <a:latin typeface="Helvetica Neue Thin" charset="0"/>
                  <a:ea typeface="Helvetica Neue Thin" charset="0"/>
                  <a:cs typeface="Helvetica Neue Thin" charset="0"/>
                </a:rPr>
                <a:t>1</a:t>
              </a:r>
            </a:p>
          </p:txBody>
        </p:sp>
      </p:grpSp>
      <p:sp>
        <p:nvSpPr>
          <p:cNvPr id="41" name="TextBox 40"/>
          <p:cNvSpPr txBox="1"/>
          <p:nvPr/>
        </p:nvSpPr>
        <p:spPr>
          <a:xfrm>
            <a:off x="7195761" y="751618"/>
            <a:ext cx="453971" cy="253916"/>
          </a:xfrm>
          <a:prstGeom prst="rect">
            <a:avLst/>
          </a:prstGeom>
          <a:noFill/>
        </p:spPr>
        <p:txBody>
          <a:bodyPr wrap="none" rtlCol="0">
            <a:spAutoFit/>
          </a:bodyPr>
          <a:lstStyle/>
          <a:p>
            <a:pPr algn="ctr"/>
            <a:r>
              <a:rPr lang="es-ES_tradnl" sz="1050">
                <a:solidFill>
                  <a:schemeClr val="tx2">
                    <a:lumMod val="50000"/>
                  </a:schemeClr>
                </a:solidFill>
                <a:ea typeface="Helvetica Neue Thin" charset="0"/>
                <a:cs typeface="Helvetica Neue Thin" charset="0"/>
              </a:rPr>
              <a:t>data</a:t>
            </a:r>
          </a:p>
        </p:txBody>
      </p:sp>
      <p:sp>
        <p:nvSpPr>
          <p:cNvPr id="42" name="TextBox 41"/>
          <p:cNvSpPr txBox="1"/>
          <p:nvPr/>
        </p:nvSpPr>
        <p:spPr>
          <a:xfrm>
            <a:off x="7427623" y="247260"/>
            <a:ext cx="453971" cy="253916"/>
          </a:xfrm>
          <a:prstGeom prst="rect">
            <a:avLst/>
          </a:prstGeom>
          <a:noFill/>
        </p:spPr>
        <p:txBody>
          <a:bodyPr wrap="none" rtlCol="0">
            <a:spAutoFit/>
          </a:bodyPr>
          <a:lstStyle/>
          <a:p>
            <a:pPr algn="ctr"/>
            <a:r>
              <a:rPr lang="es-ES_tradnl" sz="1050">
                <a:solidFill>
                  <a:schemeClr val="tx2">
                    <a:lumMod val="50000"/>
                  </a:schemeClr>
                </a:solidFill>
                <a:ea typeface="Helvetica Neue Thin" charset="0"/>
                <a:cs typeface="Helvetica Neue Thin" charset="0"/>
              </a:rPr>
              <a:t>data</a:t>
            </a:r>
          </a:p>
        </p:txBody>
      </p:sp>
      <p:sp>
        <p:nvSpPr>
          <p:cNvPr id="43" name="TextBox 42"/>
          <p:cNvSpPr txBox="1"/>
          <p:nvPr/>
        </p:nvSpPr>
        <p:spPr>
          <a:xfrm rot="2700000">
            <a:off x="7836971" y="268184"/>
            <a:ext cx="1375697" cy="523220"/>
          </a:xfrm>
          <a:prstGeom prst="rect">
            <a:avLst/>
          </a:prstGeom>
          <a:noFill/>
        </p:spPr>
        <p:txBody>
          <a:bodyPr wrap="none" rtlCol="0">
            <a:spAutoFit/>
          </a:bodyPr>
          <a:lstStyle/>
          <a:p>
            <a:pPr algn="ctr"/>
            <a:r>
              <a:rPr lang="es-ES_tradnl" sz="1400">
                <a:solidFill>
                  <a:schemeClr val="accent2"/>
                </a:solidFill>
                <a:ea typeface="Helvetica Neue Light" charset="0"/>
                <a:cs typeface="Helvetica Neue Light" charset="0"/>
              </a:rPr>
              <a:t>Datos de </a:t>
            </a:r>
          </a:p>
          <a:p>
            <a:pPr algn="ctr"/>
            <a:r>
              <a:rPr lang="es-ES_tradnl" sz="1400">
                <a:solidFill>
                  <a:schemeClr val="accent2"/>
                </a:solidFill>
                <a:ea typeface="Helvetica Neue Light" charset="0"/>
                <a:cs typeface="Helvetica Neue Light" charset="0"/>
              </a:rPr>
              <a:t>entrenamiento</a:t>
            </a:r>
          </a:p>
        </p:txBody>
      </p:sp>
      <p:sp>
        <p:nvSpPr>
          <p:cNvPr id="44" name="TextBox 43"/>
          <p:cNvSpPr txBox="1"/>
          <p:nvPr/>
        </p:nvSpPr>
        <p:spPr>
          <a:xfrm>
            <a:off x="4765573" y="1832706"/>
            <a:ext cx="2820003" cy="646331"/>
          </a:xfrm>
          <a:prstGeom prst="rect">
            <a:avLst/>
          </a:prstGeom>
          <a:noFill/>
        </p:spPr>
        <p:txBody>
          <a:bodyPr wrap="none" rtlCol="0">
            <a:spAutoFit/>
          </a:bodyPr>
          <a:lstStyle/>
          <a:p>
            <a:r>
              <a:rPr lang="es-ES_tradnl" sz="1200">
                <a:ea typeface="Helvetica Neue" charset="0"/>
                <a:cs typeface="Helvetica Neue" charset="0"/>
              </a:rPr>
              <a:t>Al modelo se le muestra nuevos datos</a:t>
            </a:r>
          </a:p>
          <a:p>
            <a:r>
              <a:rPr lang="es-ES_tradnl" sz="1200">
                <a:ea typeface="Helvetica Neue" charset="0"/>
                <a:cs typeface="Helvetica Neue" charset="0"/>
              </a:rPr>
              <a:t>Y se le piden prediciones y /o</a:t>
            </a:r>
          </a:p>
          <a:p>
            <a:r>
              <a:rPr lang="es-ES_tradnl" sz="1200">
                <a:ea typeface="Helvetica Neue" charset="0"/>
                <a:cs typeface="Helvetica Neue" charset="0"/>
              </a:rPr>
              <a:t>clasificaciones</a:t>
            </a:r>
          </a:p>
        </p:txBody>
      </p:sp>
      <p:grpSp>
        <p:nvGrpSpPr>
          <p:cNvPr id="45" name="Group 44"/>
          <p:cNvGrpSpPr/>
          <p:nvPr/>
        </p:nvGrpSpPr>
        <p:grpSpPr>
          <a:xfrm>
            <a:off x="4510865" y="1831225"/>
            <a:ext cx="284052" cy="307777"/>
            <a:chOff x="4698376" y="1303265"/>
            <a:chExt cx="284052" cy="307777"/>
          </a:xfrm>
        </p:grpSpPr>
        <p:sp>
          <p:nvSpPr>
            <p:cNvPr id="46" name="Oval 45"/>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47" name="TextBox 46"/>
            <p:cNvSpPr txBox="1"/>
            <p:nvPr/>
          </p:nvSpPr>
          <p:spPr>
            <a:xfrm>
              <a:off x="4698376" y="1303265"/>
              <a:ext cx="284052" cy="307777"/>
            </a:xfrm>
            <a:prstGeom prst="rect">
              <a:avLst/>
            </a:prstGeom>
            <a:noFill/>
          </p:spPr>
          <p:txBody>
            <a:bodyPr wrap="none" rtlCol="0">
              <a:spAutoFit/>
            </a:bodyPr>
            <a:lstStyle/>
            <a:p>
              <a:pPr algn="ctr"/>
              <a:r>
                <a:rPr lang="es-ES_tradnl" sz="1400" b="1">
                  <a:solidFill>
                    <a:schemeClr val="accent3"/>
                  </a:solidFill>
                  <a:latin typeface="Helvetica Neue Thin" charset="0"/>
                  <a:ea typeface="Helvetica Neue Thin" charset="0"/>
                  <a:cs typeface="Helvetica Neue Thin" charset="0"/>
                </a:rPr>
                <a:t>2</a:t>
              </a:r>
            </a:p>
          </p:txBody>
        </p:sp>
      </p:grpSp>
      <p:sp>
        <p:nvSpPr>
          <p:cNvPr id="48" name="Down Arrow 47"/>
          <p:cNvSpPr/>
          <p:nvPr/>
        </p:nvSpPr>
        <p:spPr>
          <a:xfrm rot="15012781">
            <a:off x="6850773" y="216870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49" name="Down Arrow 48"/>
          <p:cNvSpPr/>
          <p:nvPr/>
        </p:nvSpPr>
        <p:spPr>
          <a:xfrm>
            <a:off x="7517967" y="2530713"/>
            <a:ext cx="353287" cy="1067620"/>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50" name="TextBox 49"/>
          <p:cNvSpPr txBox="1"/>
          <p:nvPr/>
        </p:nvSpPr>
        <p:spPr>
          <a:xfrm>
            <a:off x="4776531" y="3654012"/>
            <a:ext cx="2350530" cy="1200329"/>
          </a:xfrm>
          <a:prstGeom prst="rect">
            <a:avLst/>
          </a:prstGeom>
          <a:noFill/>
        </p:spPr>
        <p:txBody>
          <a:bodyPr wrap="square" rtlCol="0">
            <a:spAutoFit/>
          </a:bodyPr>
          <a:lstStyle/>
          <a:p>
            <a:r>
              <a:rPr lang="es-ES_tradnl" sz="1200">
                <a:ea typeface="Helvetica Neue" charset="0"/>
                <a:cs typeface="Helvetica Neue" charset="0"/>
              </a:rPr>
              <a:t>Si los patrones de los nuevos datos coinciden con los del entrenamiento del modelo que se ha creado, entonces el mismo hace prediciones mas ajustadas</a:t>
            </a:r>
          </a:p>
        </p:txBody>
      </p:sp>
      <p:grpSp>
        <p:nvGrpSpPr>
          <p:cNvPr id="51" name="Group 50"/>
          <p:cNvGrpSpPr/>
          <p:nvPr/>
        </p:nvGrpSpPr>
        <p:grpSpPr>
          <a:xfrm>
            <a:off x="4529010" y="3601926"/>
            <a:ext cx="284052" cy="307777"/>
            <a:chOff x="4698376" y="1303265"/>
            <a:chExt cx="284052" cy="307777"/>
          </a:xfrm>
        </p:grpSpPr>
        <p:sp>
          <p:nvSpPr>
            <p:cNvPr id="52" name="Oval 51"/>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53" name="TextBox 52"/>
            <p:cNvSpPr txBox="1"/>
            <p:nvPr/>
          </p:nvSpPr>
          <p:spPr>
            <a:xfrm>
              <a:off x="4698376" y="1303265"/>
              <a:ext cx="284052" cy="307777"/>
            </a:xfrm>
            <a:prstGeom prst="rect">
              <a:avLst/>
            </a:prstGeom>
            <a:noFill/>
          </p:spPr>
          <p:txBody>
            <a:bodyPr wrap="none" rtlCol="0">
              <a:spAutoFit/>
            </a:bodyPr>
            <a:lstStyle/>
            <a:p>
              <a:pPr algn="ctr"/>
              <a:r>
                <a:rPr lang="es-ES_tradnl" sz="1400" b="1">
                  <a:solidFill>
                    <a:schemeClr val="accent3"/>
                  </a:solidFill>
                  <a:latin typeface="Helvetica Neue Thin" charset="0"/>
                  <a:ea typeface="Helvetica Neue Thin" charset="0"/>
                  <a:cs typeface="Helvetica Neue Thin" charset="0"/>
                </a:rPr>
                <a:t>3</a:t>
              </a:r>
            </a:p>
          </p:txBody>
        </p:sp>
      </p:grpSp>
      <p:sp>
        <p:nvSpPr>
          <p:cNvPr id="54" name="TextBox 53"/>
          <p:cNvSpPr txBox="1"/>
          <p:nvPr/>
        </p:nvSpPr>
        <p:spPr>
          <a:xfrm>
            <a:off x="7079775" y="3611874"/>
            <a:ext cx="1218603" cy="523220"/>
          </a:xfrm>
          <a:prstGeom prst="rect">
            <a:avLst/>
          </a:prstGeom>
          <a:noFill/>
        </p:spPr>
        <p:txBody>
          <a:bodyPr wrap="none" rtlCol="0">
            <a:spAutoFit/>
          </a:bodyPr>
          <a:lstStyle/>
          <a:p>
            <a:pPr algn="ctr"/>
            <a:r>
              <a:rPr lang="es-ES_tradnl" sz="1400">
                <a:solidFill>
                  <a:schemeClr val="accent2"/>
                </a:solidFill>
                <a:ea typeface="Helvetica Neue Light" charset="0"/>
                <a:cs typeface="Helvetica Neue Light" charset="0"/>
              </a:rPr>
              <a:t>Predicción o </a:t>
            </a:r>
          </a:p>
          <a:p>
            <a:pPr algn="ctr"/>
            <a:r>
              <a:rPr lang="es-ES_tradnl" sz="1400">
                <a:solidFill>
                  <a:schemeClr val="accent2"/>
                </a:solidFill>
                <a:ea typeface="Helvetica Neue Light" charset="0"/>
                <a:cs typeface="Helvetica Neue Light" charset="0"/>
              </a:rPr>
              <a:t>clasificación</a:t>
            </a:r>
          </a:p>
        </p:txBody>
      </p:sp>
      <p:sp>
        <p:nvSpPr>
          <p:cNvPr id="55" name="Folded Corner 54"/>
          <p:cNvSpPr/>
          <p:nvPr/>
        </p:nvSpPr>
        <p:spPr>
          <a:xfrm>
            <a:off x="6162280" y="24854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s-ES_tradnl" sz="1200">
                <a:latin typeface="Arial"/>
                <a:cs typeface="Arial"/>
              </a:rPr>
              <a:t>?</a:t>
            </a:r>
          </a:p>
        </p:txBody>
      </p:sp>
      <p:sp>
        <p:nvSpPr>
          <p:cNvPr id="57" name="Folded Corner 56"/>
          <p:cNvSpPr/>
          <p:nvPr/>
        </p:nvSpPr>
        <p:spPr>
          <a:xfrm>
            <a:off x="6221547" y="25362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s-ES_tradnl" sz="1200">
                <a:latin typeface="Arial"/>
                <a:cs typeface="Arial"/>
              </a:rPr>
              <a:t>?</a:t>
            </a:r>
          </a:p>
        </p:txBody>
      </p:sp>
      <p:sp>
        <p:nvSpPr>
          <p:cNvPr id="58" name="Folded Corner 57"/>
          <p:cNvSpPr/>
          <p:nvPr/>
        </p:nvSpPr>
        <p:spPr>
          <a:xfrm>
            <a:off x="6272347" y="25870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s-ES_tradnl" sz="1200">
                <a:latin typeface="Arial"/>
                <a:cs typeface="Arial"/>
              </a:rPr>
              <a:t>?</a:t>
            </a:r>
          </a:p>
        </p:txBody>
      </p:sp>
      <p:sp>
        <p:nvSpPr>
          <p:cNvPr id="59" name="TextBox 58"/>
          <p:cNvSpPr txBox="1"/>
          <p:nvPr/>
        </p:nvSpPr>
        <p:spPr>
          <a:xfrm rot="2700000">
            <a:off x="7922612" y="1671669"/>
            <a:ext cx="793808" cy="307777"/>
          </a:xfrm>
          <a:prstGeom prst="rect">
            <a:avLst/>
          </a:prstGeom>
          <a:noFill/>
        </p:spPr>
        <p:txBody>
          <a:bodyPr wrap="none" rtlCol="0">
            <a:spAutoFit/>
          </a:bodyPr>
          <a:lstStyle/>
          <a:p>
            <a:pPr algn="ctr"/>
            <a:r>
              <a:rPr lang="es-ES_tradnl" sz="1400">
                <a:solidFill>
                  <a:schemeClr val="accent2"/>
                </a:solidFill>
                <a:ea typeface="Helvetica Neue Light" charset="0"/>
                <a:cs typeface="Helvetica Neue Light" charset="0"/>
              </a:rPr>
              <a:t>modelo</a:t>
            </a:r>
          </a:p>
        </p:txBody>
      </p:sp>
      <p:sp>
        <p:nvSpPr>
          <p:cNvPr id="56" name="Down Arrow 55"/>
          <p:cNvSpPr/>
          <p:nvPr/>
        </p:nvSpPr>
        <p:spPr>
          <a:xfrm rot="16200000">
            <a:off x="3342563" y="864976"/>
            <a:ext cx="353287" cy="899121"/>
          </a:xfrm>
          <a:prstGeom prst="downArrow">
            <a:avLst/>
          </a:prstGeom>
          <a:noFill/>
          <a:ln w="22225">
            <a:solidFill>
              <a:schemeClr val="accent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39" name="Down Arrow 38"/>
          <p:cNvSpPr/>
          <p:nvPr/>
        </p:nvSpPr>
        <p:spPr>
          <a:xfrm rot="5400000">
            <a:off x="3342564" y="3257500"/>
            <a:ext cx="353287" cy="899121"/>
          </a:xfrm>
          <a:prstGeom prst="downArrow">
            <a:avLst/>
          </a:prstGeom>
          <a:noFill/>
          <a:ln w="22225">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chemeClr val="bg2"/>
              </a:solidFill>
              <a:latin typeface="Arial"/>
              <a:cs typeface="Arial"/>
            </a:endParaRPr>
          </a:p>
        </p:txBody>
      </p:sp>
      <p:sp>
        <p:nvSpPr>
          <p:cNvPr id="7" name="Rectangle 6"/>
          <p:cNvSpPr/>
          <p:nvPr/>
        </p:nvSpPr>
        <p:spPr>
          <a:xfrm>
            <a:off x="364742" y="3513418"/>
            <a:ext cx="2656712" cy="1077218"/>
          </a:xfrm>
          <a:prstGeom prst="rect">
            <a:avLst/>
          </a:prstGeom>
        </p:spPr>
        <p:txBody>
          <a:bodyPr wrap="square">
            <a:spAutoFit/>
          </a:bodyPr>
          <a:lstStyle/>
          <a:p>
            <a:pPr algn="r"/>
            <a:r>
              <a:rPr lang="es-ES_tradnl" sz="1600" b="1">
                <a:solidFill>
                  <a:schemeClr val="bg2"/>
                </a:solidFill>
                <a:ea typeface="Helvetica Neue Light" charset="0"/>
                <a:cs typeface="Helvetica Neue Light" charset="0"/>
              </a:rPr>
              <a:t>El aprendizaje autónomo requiere</a:t>
            </a:r>
          </a:p>
          <a:p>
            <a:pPr algn="r"/>
            <a:r>
              <a:rPr lang="es-ES_tradnl" sz="1600" b="1">
                <a:solidFill>
                  <a:schemeClr val="bg2"/>
                </a:solidFill>
                <a:ea typeface="Helvetica Neue" charset="0"/>
                <a:cs typeface="Helvetica Neue" charset="0"/>
              </a:rPr>
              <a:t>GRANDES CANTIDADES DE DATOS</a:t>
            </a:r>
          </a:p>
        </p:txBody>
      </p:sp>
      <p:sp>
        <p:nvSpPr>
          <p:cNvPr id="8" name="Footer Placeholder 7"/>
          <p:cNvSpPr>
            <a:spLocks noGrp="1"/>
          </p:cNvSpPr>
          <p:nvPr>
            <p:ph type="ftr" sz="quarter" idx="11"/>
          </p:nvPr>
        </p:nvSpPr>
        <p:spPr/>
        <p:txBody>
          <a:bodyPr/>
          <a:lstStyle/>
          <a:p>
            <a:r>
              <a:rPr lang="es-ES_tradnl"/>
              <a:t>IBM Cloud / Watson and Cloud Platform / © 2018 IBM Corporation</a:t>
            </a:r>
          </a:p>
        </p:txBody>
      </p:sp>
      <p:sp>
        <p:nvSpPr>
          <p:cNvPr id="12" name="Slide Number Placeholder 11"/>
          <p:cNvSpPr>
            <a:spLocks noGrp="1"/>
          </p:cNvSpPr>
          <p:nvPr>
            <p:ph type="sldNum" sz="quarter" idx="10"/>
          </p:nvPr>
        </p:nvSpPr>
        <p:spPr/>
        <p:txBody>
          <a:bodyPr/>
          <a:lstStyle/>
          <a:p>
            <a:fld id="{D0BE6F14-FF48-0F4F-A8AA-2E3F25371E4A}" type="slidenum">
              <a:rPr lang="es-ES_tradnl" smtClean="0"/>
              <a:pPr/>
              <a:t>4</a:t>
            </a:fld>
            <a:endParaRPr lang="es-ES_tradnl"/>
          </a:p>
        </p:txBody>
      </p:sp>
    </p:spTree>
    <p:extLst>
      <p:ext uri="{BB962C8B-B14F-4D97-AF65-F5344CB8AC3E}">
        <p14:creationId xmlns:p14="http://schemas.microsoft.com/office/powerpoint/2010/main" val="20170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98835" y="445294"/>
            <a:ext cx="6409134" cy="376238"/>
          </a:xfrm>
          <a:prstGeom prst="rect">
            <a:avLst/>
          </a:prstGeom>
        </p:spPr>
        <p:txBody>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endParaRPr lang="en-US" sz="2250"/>
          </a:p>
        </p:txBody>
      </p:sp>
      <p:pic>
        <p:nvPicPr>
          <p:cNvPr id="5" name="Picture 4"/>
          <p:cNvPicPr>
            <a:picLocks noChangeAspect="1"/>
          </p:cNvPicPr>
          <p:nvPr/>
        </p:nvPicPr>
        <p:blipFill>
          <a:blip r:embed="rId3"/>
          <a:stretch>
            <a:fillRect/>
          </a:stretch>
        </p:blipFill>
        <p:spPr>
          <a:xfrm>
            <a:off x="315097" y="1554703"/>
            <a:ext cx="4446752" cy="2975282"/>
          </a:xfrm>
          <a:prstGeom prst="rect">
            <a:avLst/>
          </a:prstGeom>
        </p:spPr>
      </p:pic>
      <p:sp>
        <p:nvSpPr>
          <p:cNvPr id="6" name="Rectangle 5"/>
          <p:cNvSpPr/>
          <p:nvPr/>
        </p:nvSpPr>
        <p:spPr>
          <a:xfrm>
            <a:off x="198835" y="83327"/>
            <a:ext cx="8315842" cy="461665"/>
          </a:xfrm>
          <a:prstGeom prst="rect">
            <a:avLst/>
          </a:prstGeom>
        </p:spPr>
        <p:txBody>
          <a:bodyPr wrap="square">
            <a:spAutoFit/>
          </a:bodyPr>
          <a:lstStyle/>
          <a:p>
            <a:r>
              <a:rPr lang="en-US" sz="2400" b="1">
                <a:latin typeface="+mj-lt"/>
                <a:ea typeface="Helvetica Neue" charset="0"/>
                <a:cs typeface="Helvetica Neue" charset="0"/>
              </a:rPr>
              <a:t>Deep Learning = </a:t>
            </a:r>
            <a:r>
              <a:rPr lang="en-US" sz="2400" b="1" err="1">
                <a:solidFill>
                  <a:schemeClr val="accent2"/>
                </a:solidFill>
                <a:latin typeface="+mj-lt"/>
                <a:ea typeface="Helvetica Neue" charset="0"/>
                <a:cs typeface="Helvetica Neue" charset="0"/>
              </a:rPr>
              <a:t>Entrenando</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redes</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neurales</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artificiales</a:t>
            </a:r>
            <a:endParaRPr lang="en-US" sz="2400" b="1">
              <a:solidFill>
                <a:schemeClr val="accent2"/>
              </a:solidFill>
              <a:latin typeface="+mj-lt"/>
              <a:ea typeface="Helvetica Neue" charset="0"/>
              <a:cs typeface="Helvetica Neue" charset="0"/>
            </a:endParaRPr>
          </a:p>
        </p:txBody>
      </p:sp>
      <p:sp>
        <p:nvSpPr>
          <p:cNvPr id="7" name="Rectangle 6"/>
          <p:cNvSpPr/>
          <p:nvPr/>
        </p:nvSpPr>
        <p:spPr>
          <a:xfrm>
            <a:off x="198835" y="521680"/>
            <a:ext cx="8770247" cy="323165"/>
          </a:xfrm>
          <a:prstGeom prst="rect">
            <a:avLst/>
          </a:prstGeom>
        </p:spPr>
        <p:txBody>
          <a:bodyPr wrap="square">
            <a:spAutoFit/>
          </a:bodyPr>
          <a:lstStyle/>
          <a:p>
            <a:r>
              <a:rPr lang="en-US" sz="1500" err="1">
                <a:ea typeface="Helvetica Neue Light" charset="0"/>
                <a:cs typeface="Helvetica Neue Light" charset="0"/>
              </a:rPr>
              <a:t>Inspirados</a:t>
            </a:r>
            <a:r>
              <a:rPr lang="en-US" sz="1500">
                <a:ea typeface="Helvetica Neue Light" charset="0"/>
                <a:cs typeface="Helvetica Neue Light" charset="0"/>
              </a:rPr>
              <a:t> </a:t>
            </a:r>
            <a:r>
              <a:rPr lang="en-US" sz="1500" err="1">
                <a:ea typeface="Helvetica Neue Light" charset="0"/>
                <a:cs typeface="Helvetica Neue Light" charset="0"/>
              </a:rPr>
              <a:t>en</a:t>
            </a:r>
            <a:r>
              <a:rPr lang="en-US" sz="1500">
                <a:ea typeface="Helvetica Neue Light" charset="0"/>
                <a:cs typeface="Helvetica Neue Light" charset="0"/>
              </a:rPr>
              <a:t> </a:t>
            </a:r>
            <a:r>
              <a:rPr lang="en-US" sz="1500" err="1">
                <a:ea typeface="Helvetica Neue Light" charset="0"/>
                <a:cs typeface="Helvetica Neue Light" charset="0"/>
              </a:rPr>
              <a:t>neuronas</a:t>
            </a:r>
            <a:r>
              <a:rPr lang="en-US" sz="1500">
                <a:ea typeface="Helvetica Neue Light" charset="0"/>
                <a:cs typeface="Helvetica Neue Light" charset="0"/>
              </a:rPr>
              <a:t> </a:t>
            </a:r>
            <a:r>
              <a:rPr lang="en-US" sz="1500" err="1">
                <a:ea typeface="Helvetica Neue Light" charset="0"/>
                <a:cs typeface="Helvetica Neue Light" charset="0"/>
              </a:rPr>
              <a:t>biológicas</a:t>
            </a:r>
            <a:r>
              <a:rPr lang="en-US" sz="1500">
                <a:ea typeface="Helvetica Neue Light" charset="0"/>
                <a:cs typeface="Helvetica Neue Light" charset="0"/>
              </a:rPr>
              <a:t>. Las </a:t>
            </a:r>
            <a:r>
              <a:rPr lang="en-US" sz="1500" err="1">
                <a:ea typeface="Helvetica Neue Light" charset="0"/>
                <a:cs typeface="Helvetica Neue Light" charset="0"/>
              </a:rPr>
              <a:t>redes</a:t>
            </a:r>
            <a:r>
              <a:rPr lang="en-US" sz="1500">
                <a:ea typeface="Helvetica Neue Light" charset="0"/>
                <a:cs typeface="Helvetica Neue Light" charset="0"/>
              </a:rPr>
              <a:t> </a:t>
            </a:r>
            <a:r>
              <a:rPr lang="en-US" sz="1500" err="1">
                <a:ea typeface="Helvetica Neue Light" charset="0"/>
                <a:cs typeface="Helvetica Neue Light" charset="0"/>
              </a:rPr>
              <a:t>neurales</a:t>
            </a:r>
            <a:r>
              <a:rPr lang="en-US" sz="1500">
                <a:ea typeface="Helvetica Neue Light" charset="0"/>
                <a:cs typeface="Helvetica Neue Light" charset="0"/>
              </a:rPr>
              <a:t> </a:t>
            </a:r>
            <a:r>
              <a:rPr lang="en-US" sz="1500" err="1">
                <a:ea typeface="Helvetica Neue Light" charset="0"/>
                <a:cs typeface="Helvetica Neue Light" charset="0"/>
              </a:rPr>
              <a:t>aprenden</a:t>
            </a:r>
            <a:r>
              <a:rPr lang="en-US" sz="1500">
                <a:ea typeface="Helvetica Neue Light" charset="0"/>
                <a:cs typeface="Helvetica Neue Light" charset="0"/>
              </a:rPr>
              <a:t> </a:t>
            </a:r>
            <a:r>
              <a:rPr lang="en-US" sz="1500" err="1">
                <a:ea typeface="Helvetica Neue Light" charset="0"/>
                <a:cs typeface="Helvetica Neue Light" charset="0"/>
              </a:rPr>
              <a:t>detectando</a:t>
            </a:r>
            <a:r>
              <a:rPr lang="en-US" sz="1500">
                <a:ea typeface="Helvetica Neue Light" charset="0"/>
                <a:cs typeface="Helvetica Neue Light" charset="0"/>
              </a:rPr>
              <a:t> </a:t>
            </a:r>
            <a:r>
              <a:rPr lang="en-US" sz="1500" err="1">
                <a:ea typeface="Helvetica Neue Light" charset="0"/>
                <a:cs typeface="Helvetica Neue Light" charset="0"/>
              </a:rPr>
              <a:t>patrones</a:t>
            </a:r>
            <a:r>
              <a:rPr lang="en-US" sz="1500">
                <a:ea typeface="Helvetica Neue Light" charset="0"/>
                <a:cs typeface="Helvetica Neue Light" charset="0"/>
              </a:rPr>
              <a:t> </a:t>
            </a:r>
            <a:r>
              <a:rPr lang="en-US" sz="1500" err="1">
                <a:ea typeface="Helvetica Neue Light" charset="0"/>
                <a:cs typeface="Helvetica Neue Light" charset="0"/>
              </a:rPr>
              <a:t>en</a:t>
            </a:r>
            <a:r>
              <a:rPr lang="en-US" sz="1500">
                <a:ea typeface="Helvetica Neue Light" charset="0"/>
                <a:cs typeface="Helvetica Neue Light" charset="0"/>
              </a:rPr>
              <a:t> </a:t>
            </a:r>
            <a:r>
              <a:rPr lang="en-US" sz="1500" err="1">
                <a:ea typeface="Helvetica Neue Light" charset="0"/>
                <a:cs typeface="Helvetica Neue Light" charset="0"/>
              </a:rPr>
              <a:t>los</a:t>
            </a:r>
            <a:r>
              <a:rPr lang="en-US" sz="1500">
                <a:ea typeface="Helvetica Neue Light" charset="0"/>
                <a:cs typeface="Helvetica Neue Light" charset="0"/>
              </a:rPr>
              <a:t> </a:t>
            </a:r>
            <a:r>
              <a:rPr lang="en-US" sz="1500" err="1">
                <a:ea typeface="Helvetica Neue Light" charset="0"/>
                <a:cs typeface="Helvetica Neue Light" charset="0"/>
              </a:rPr>
              <a:t>datos</a:t>
            </a:r>
            <a:r>
              <a:rPr lang="en-US" sz="1500">
                <a:ea typeface="Helvetica Neue Light" charset="0"/>
                <a:cs typeface="Helvetica Neue Light" charset="0"/>
              </a:rPr>
              <a:t>.</a:t>
            </a:r>
          </a:p>
        </p:txBody>
      </p:sp>
      <p:sp>
        <p:nvSpPr>
          <p:cNvPr id="8" name="TextBox 7"/>
          <p:cNvSpPr txBox="1"/>
          <p:nvPr/>
        </p:nvSpPr>
        <p:spPr>
          <a:xfrm>
            <a:off x="4956846" y="1586973"/>
            <a:ext cx="4187154" cy="1308050"/>
          </a:xfrm>
          <a:prstGeom prst="rect">
            <a:avLst/>
          </a:prstGeom>
          <a:noFill/>
        </p:spPr>
        <p:txBody>
          <a:bodyPr wrap="square" rtlCol="0">
            <a:spAutoFit/>
          </a:bodyPr>
          <a:lstStyle/>
          <a:p>
            <a:r>
              <a:rPr lang="en-US" sz="1800">
                <a:ea typeface="Helvetica Neue" charset="0"/>
                <a:cs typeface="Helvetica Neue" charset="0"/>
              </a:rPr>
              <a:t>El </a:t>
            </a:r>
            <a:r>
              <a:rPr lang="en-US" sz="1800" err="1">
                <a:ea typeface="Helvetica Neue" charset="0"/>
                <a:cs typeface="Helvetica Neue" charset="0"/>
              </a:rPr>
              <a:t>cerebro</a:t>
            </a:r>
            <a:r>
              <a:rPr lang="en-US" sz="1800">
                <a:ea typeface="Helvetica Neue" charset="0"/>
                <a:cs typeface="Helvetica Neue" charset="0"/>
              </a:rPr>
              <a:t> </a:t>
            </a:r>
            <a:r>
              <a:rPr lang="en-US" sz="1800" err="1">
                <a:ea typeface="Helvetica Neue" charset="0"/>
                <a:cs typeface="Helvetica Neue" charset="0"/>
              </a:rPr>
              <a:t>humano</a:t>
            </a:r>
            <a:r>
              <a:rPr lang="en-US" sz="1800">
                <a:ea typeface="Helvetica Neue" charset="0"/>
                <a:cs typeface="Helvetica Neue" charset="0"/>
              </a:rPr>
              <a:t> </a:t>
            </a:r>
            <a:r>
              <a:rPr lang="en-US" sz="1800" err="1">
                <a:ea typeface="Helvetica Neue" charset="0"/>
                <a:cs typeface="Helvetica Neue" charset="0"/>
              </a:rPr>
              <a:t>tiene</a:t>
            </a:r>
            <a:r>
              <a:rPr lang="en-US" sz="1800">
                <a:ea typeface="Helvetica Neue" charset="0"/>
                <a:cs typeface="Helvetica Neue" charset="0"/>
              </a:rPr>
              <a:t>:</a:t>
            </a:r>
          </a:p>
          <a:p>
            <a:pPr marL="214313" indent="-214313">
              <a:buFont typeface="Arial" charset="0"/>
              <a:buChar char="•"/>
            </a:pPr>
            <a:r>
              <a:rPr lang="en-US" sz="1500">
                <a:ea typeface="Helvetica Neue Thin" charset="0"/>
                <a:cs typeface="Helvetica Neue Thin" charset="0"/>
              </a:rPr>
              <a:t>200 </a:t>
            </a:r>
            <a:r>
              <a:rPr lang="en-US" sz="1500" err="1">
                <a:ea typeface="Helvetica Neue Thin" charset="0"/>
                <a:cs typeface="Helvetica Neue Thin" charset="0"/>
              </a:rPr>
              <a:t>billones</a:t>
            </a:r>
            <a:r>
              <a:rPr lang="en-US" sz="1500">
                <a:ea typeface="Helvetica Neue Thin" charset="0"/>
                <a:cs typeface="Helvetica Neue Thin" charset="0"/>
              </a:rPr>
              <a:t> de </a:t>
            </a:r>
            <a:r>
              <a:rPr lang="en-US" sz="1500" err="1">
                <a:ea typeface="Helvetica Neue Thin" charset="0"/>
                <a:cs typeface="Helvetica Neue Thin" charset="0"/>
              </a:rPr>
              <a:t>neuronas</a:t>
            </a:r>
            <a:endParaRPr lang="en-US" sz="1500">
              <a:ea typeface="Helvetica Neue Thin" charset="0"/>
              <a:cs typeface="Helvetica Neue Thin" charset="0"/>
            </a:endParaRPr>
          </a:p>
          <a:p>
            <a:pPr marL="214313" indent="-214313">
              <a:buFont typeface="Arial" charset="0"/>
              <a:buChar char="•"/>
            </a:pPr>
            <a:r>
              <a:rPr lang="en-US" sz="1500">
                <a:ea typeface="Helvetica Neue Thin" charset="0"/>
                <a:cs typeface="Helvetica Neue Thin" charset="0"/>
              </a:rPr>
              <a:t>32 </a:t>
            </a:r>
            <a:r>
              <a:rPr lang="en-US" sz="1500" err="1">
                <a:ea typeface="Helvetica Neue Thin" charset="0"/>
                <a:cs typeface="Helvetica Neue Thin" charset="0"/>
              </a:rPr>
              <a:t>trillones</a:t>
            </a:r>
            <a:r>
              <a:rPr lang="en-US" sz="1500">
                <a:ea typeface="Helvetica Neue Thin" charset="0"/>
                <a:cs typeface="Helvetica Neue Thin" charset="0"/>
              </a:rPr>
              <a:t> de </a:t>
            </a:r>
            <a:r>
              <a:rPr lang="en-US" sz="1500" err="1">
                <a:ea typeface="Helvetica Neue Thin" charset="0"/>
                <a:cs typeface="Helvetica Neue Thin" charset="0"/>
              </a:rPr>
              <a:t>conexiones</a:t>
            </a:r>
            <a:r>
              <a:rPr lang="en-US" sz="1500">
                <a:ea typeface="Helvetica Neue Thin" charset="0"/>
                <a:cs typeface="Helvetica Neue Thin" charset="0"/>
              </a:rPr>
              <a:t> entre </a:t>
            </a:r>
            <a:r>
              <a:rPr lang="en-US" sz="1500" err="1">
                <a:ea typeface="Helvetica Neue Thin" charset="0"/>
                <a:cs typeface="Helvetica Neue Thin" charset="0"/>
              </a:rPr>
              <a:t>ellas</a:t>
            </a:r>
            <a:endParaRPr lang="en-US" sz="1500">
              <a:ea typeface="Helvetica Neue Light" charset="0"/>
              <a:cs typeface="Helvetica Neue Light" charset="0"/>
            </a:endParaRPr>
          </a:p>
          <a:p>
            <a:pPr marL="285750" indent="-285750">
              <a:buFont typeface="ZapfDingbatsITC" charset="0"/>
              <a:buChar char="➡"/>
            </a:pPr>
            <a:r>
              <a:rPr lang="en-US" sz="1600">
                <a:solidFill>
                  <a:schemeClr val="accent2"/>
                </a:solidFill>
                <a:ea typeface="Helvetica Neue Light" charset="0"/>
                <a:cs typeface="Helvetica Neue Light" charset="0"/>
              </a:rPr>
              <a:t>Las </a:t>
            </a:r>
            <a:r>
              <a:rPr lang="en-US" sz="1600" err="1">
                <a:solidFill>
                  <a:schemeClr val="accent2"/>
                </a:solidFill>
                <a:ea typeface="Helvetica Neue Light" charset="0"/>
                <a:cs typeface="Helvetica Neue Light" charset="0"/>
              </a:rPr>
              <a:t>redes</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neurales</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tiene</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mucho</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menos</a:t>
            </a:r>
            <a:endParaRPr lang="en-US" sz="1600">
              <a:solidFill>
                <a:schemeClr val="accent2"/>
              </a:solidFill>
              <a:ea typeface="Helvetica Neue Light" charset="0"/>
              <a:cs typeface="Helvetica Neue Light" charset="0"/>
            </a:endParaRPr>
          </a:p>
          <a:p>
            <a:pPr marL="214313" indent="-214313">
              <a:buFont typeface="Arial" charset="0"/>
              <a:buChar char="•"/>
            </a:pPr>
            <a:endParaRPr lang="en-US" sz="1500">
              <a:ea typeface="Helvetica Neue Light" charset="0"/>
              <a:cs typeface="Helvetica Neue Light" charset="0"/>
            </a:endParaRPr>
          </a:p>
        </p:txBody>
      </p:sp>
      <p:pic>
        <p:nvPicPr>
          <p:cNvPr id="9" name="Picture 8" descr="G:\000Drive02\IBM\Projects\MachineLearningExperimentationBlog_22915\Diagrams_171103_Page_1.jpg"/>
          <p:cNvPicPr/>
          <p:nvPr/>
        </p:nvPicPr>
        <p:blipFill>
          <a:blip r:embed="rId4">
            <a:extLst>
              <a:ext uri="{BEBA8EAE-BF5A-486C-A8C5-ECC9F3942E4B}">
                <a14:imgProps xmlns:a14="http://schemas.microsoft.com/office/drawing/2010/main">
                  <a14:imgLayer r:embed="rId5">
                    <a14:imgEffect>
                      <a14:colorTemperature colorTemp="3699"/>
                    </a14:imgEffect>
                  </a14:imgLayer>
                </a14:imgProps>
              </a:ext>
              <a:ext uri="{28A0092B-C50C-407E-A947-70E740481C1C}">
                <a14:useLocalDpi xmlns:a14="http://schemas.microsoft.com/office/drawing/2010/main" val="0"/>
              </a:ext>
            </a:extLst>
          </a:blip>
          <a:srcRect/>
          <a:stretch>
            <a:fillRect/>
          </a:stretch>
        </p:blipFill>
        <p:spPr bwMode="auto">
          <a:xfrm>
            <a:off x="5676900" y="2699636"/>
            <a:ext cx="2697480" cy="2001904"/>
          </a:xfrm>
          <a:prstGeom prst="rect">
            <a:avLst/>
          </a:prstGeom>
          <a:noFill/>
          <a:ln>
            <a:noFill/>
          </a:ln>
        </p:spPr>
      </p:pic>
    </p:spTree>
    <p:extLst>
      <p:ext uri="{BB962C8B-B14F-4D97-AF65-F5344CB8AC3E}">
        <p14:creationId xmlns:p14="http://schemas.microsoft.com/office/powerpoint/2010/main" val="524753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p:cNvSpPr/>
          <p:nvPr/>
        </p:nvSpPr>
        <p:spPr>
          <a:xfrm>
            <a:off x="-7157" y="2685572"/>
            <a:ext cx="9151157" cy="2483872"/>
          </a:xfrm>
          <a:prstGeom prst="rect">
            <a:avLst/>
          </a:prstGeom>
          <a:solidFill>
            <a:schemeClr val="tx1"/>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nvGrpSpPr>
          <p:cNvPr id="347" name="Group 346"/>
          <p:cNvGrpSpPr/>
          <p:nvPr/>
        </p:nvGrpSpPr>
        <p:grpSpPr>
          <a:xfrm>
            <a:off x="7365623" y="4122529"/>
            <a:ext cx="342902" cy="697404"/>
            <a:chOff x="6513080" y="4139328"/>
            <a:chExt cx="342902" cy="697404"/>
          </a:xfrm>
        </p:grpSpPr>
        <p:sp>
          <p:nvSpPr>
            <p:cNvPr id="348" name="Cube 34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49" name="Oval 34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50" name="Oval 34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51" name="Oval 35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sp>
        <p:nvSpPr>
          <p:cNvPr id="264" name="Rectangle 263"/>
          <p:cNvSpPr/>
          <p:nvPr/>
        </p:nvSpPr>
        <p:spPr>
          <a:xfrm>
            <a:off x="265100" y="2900949"/>
            <a:ext cx="2805386" cy="2000262"/>
          </a:xfrm>
          <a:prstGeom prst="rect">
            <a:avLst/>
          </a:prstGeom>
          <a:noFill/>
          <a:ln w="19050">
            <a:solidFill>
              <a:schemeClr val="bg2">
                <a:alpha val="67000"/>
              </a:schemeClr>
            </a:solidFill>
            <a:prstDash val="dash"/>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41" name="Rectangle 240"/>
          <p:cNvSpPr/>
          <p:nvPr/>
        </p:nvSpPr>
        <p:spPr>
          <a:xfrm>
            <a:off x="4437705" y="0"/>
            <a:ext cx="4706295" cy="267669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D0BE6F14-FF48-0F4F-A8AA-2E3F25371E4A}" type="slidenum">
              <a:rPr lang="es-ES_tradnl" smtClean="0"/>
              <a:pPr/>
              <a:t>6</a:t>
            </a:fld>
            <a:endParaRPr lang="es-ES_tradnl"/>
          </a:p>
        </p:txBody>
      </p:sp>
      <p:sp>
        <p:nvSpPr>
          <p:cNvPr id="4" name="Footer Placeholder 3"/>
          <p:cNvSpPr>
            <a:spLocks noGrp="1"/>
          </p:cNvSpPr>
          <p:nvPr>
            <p:ph type="ftr" sz="quarter" idx="11"/>
          </p:nvPr>
        </p:nvSpPr>
        <p:spPr/>
        <p:txBody>
          <a:bodyPr/>
          <a:lstStyle/>
          <a:p>
            <a:r>
              <a:rPr lang="es-ES_tradnl"/>
              <a:t>IBM Cloud / Watson and Cloud Platform / © 2018 IBM Corporation</a:t>
            </a:r>
          </a:p>
        </p:txBody>
      </p:sp>
      <p:grpSp>
        <p:nvGrpSpPr>
          <p:cNvPr id="68" name="Group 67"/>
          <p:cNvGrpSpPr/>
          <p:nvPr/>
        </p:nvGrpSpPr>
        <p:grpSpPr>
          <a:xfrm>
            <a:off x="453080" y="884595"/>
            <a:ext cx="599477" cy="813917"/>
            <a:chOff x="980902" y="783771"/>
            <a:chExt cx="1865039" cy="2532185"/>
          </a:xfrm>
        </p:grpSpPr>
        <p:sp>
          <p:nvSpPr>
            <p:cNvPr id="8" name="Rectangle 7"/>
            <p:cNvSpPr/>
            <p:nvPr/>
          </p:nvSpPr>
          <p:spPr>
            <a:xfrm>
              <a:off x="980902" y="783771"/>
              <a:ext cx="1246909" cy="2532185"/>
            </a:xfrm>
            <a:prstGeom prst="rect">
              <a:avLst/>
            </a:prstGeom>
            <a:solidFill>
              <a:schemeClr val="bg2"/>
            </a:solidFill>
            <a:ln w="50800">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0" name="Rectangle 9"/>
            <p:cNvSpPr/>
            <p:nvPr/>
          </p:nvSpPr>
          <p:spPr>
            <a:xfrm>
              <a:off x="1275094" y="2231694"/>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2" name="Rectangle 11"/>
            <p:cNvSpPr/>
            <p:nvPr/>
          </p:nvSpPr>
          <p:spPr>
            <a:xfrm>
              <a:off x="1482755" y="2231694"/>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3" name="Rectangle 12"/>
            <p:cNvSpPr/>
            <p:nvPr/>
          </p:nvSpPr>
          <p:spPr>
            <a:xfrm>
              <a:off x="1690416" y="2231694"/>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4" name="Rectangle 13"/>
            <p:cNvSpPr/>
            <p:nvPr/>
          </p:nvSpPr>
          <p:spPr>
            <a:xfrm>
              <a:off x="1898078" y="2231694"/>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5" name="Rectangle 14"/>
            <p:cNvSpPr/>
            <p:nvPr/>
          </p:nvSpPr>
          <p:spPr>
            <a:xfrm>
              <a:off x="1266725" y="2615205"/>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6" name="Rectangle 15"/>
            <p:cNvSpPr/>
            <p:nvPr/>
          </p:nvSpPr>
          <p:spPr>
            <a:xfrm>
              <a:off x="1474386" y="2615205"/>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7" name="Rectangle 16"/>
            <p:cNvSpPr/>
            <p:nvPr/>
          </p:nvSpPr>
          <p:spPr>
            <a:xfrm>
              <a:off x="1682047" y="2615205"/>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8" name="Rectangle 17"/>
            <p:cNvSpPr/>
            <p:nvPr/>
          </p:nvSpPr>
          <p:spPr>
            <a:xfrm>
              <a:off x="1889709" y="2615205"/>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9" name="Rectangle 18"/>
            <p:cNvSpPr/>
            <p:nvPr/>
          </p:nvSpPr>
          <p:spPr>
            <a:xfrm>
              <a:off x="1290157" y="1466763"/>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0" name="Rectangle 19"/>
            <p:cNvSpPr/>
            <p:nvPr/>
          </p:nvSpPr>
          <p:spPr>
            <a:xfrm>
              <a:off x="1497818" y="1466763"/>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1" name="Rectangle 20"/>
            <p:cNvSpPr/>
            <p:nvPr/>
          </p:nvSpPr>
          <p:spPr>
            <a:xfrm>
              <a:off x="1705479" y="1466763"/>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2" name="Rectangle 21"/>
            <p:cNvSpPr/>
            <p:nvPr/>
          </p:nvSpPr>
          <p:spPr>
            <a:xfrm>
              <a:off x="1913141" y="1466763"/>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3" name="Rectangle 22"/>
            <p:cNvSpPr/>
            <p:nvPr/>
          </p:nvSpPr>
          <p:spPr>
            <a:xfrm>
              <a:off x="1281788" y="1850274"/>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4" name="Rectangle 23"/>
            <p:cNvSpPr/>
            <p:nvPr/>
          </p:nvSpPr>
          <p:spPr>
            <a:xfrm>
              <a:off x="1489449" y="1850274"/>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5" name="Rectangle 24"/>
            <p:cNvSpPr/>
            <p:nvPr/>
          </p:nvSpPr>
          <p:spPr>
            <a:xfrm>
              <a:off x="1697110" y="1850274"/>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6" name="Rectangle 25"/>
            <p:cNvSpPr/>
            <p:nvPr/>
          </p:nvSpPr>
          <p:spPr>
            <a:xfrm>
              <a:off x="1904772" y="1850274"/>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7" name="Rectangle 26"/>
            <p:cNvSpPr/>
            <p:nvPr/>
          </p:nvSpPr>
          <p:spPr>
            <a:xfrm>
              <a:off x="1504760" y="2959072"/>
              <a:ext cx="200719" cy="356884"/>
            </a:xfrm>
            <a:prstGeom prst="rect">
              <a:avLst/>
            </a:prstGeom>
            <a:solidFill>
              <a:schemeClr val="bg2"/>
            </a:solidFill>
            <a:ln w="50800">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8" name="Rectangle 27"/>
            <p:cNvSpPr/>
            <p:nvPr/>
          </p:nvSpPr>
          <p:spPr>
            <a:xfrm>
              <a:off x="2230855" y="1567542"/>
              <a:ext cx="615086" cy="1748413"/>
            </a:xfrm>
            <a:prstGeom prst="rect">
              <a:avLst/>
            </a:prstGeom>
            <a:solidFill>
              <a:schemeClr val="bg2"/>
            </a:solidFill>
            <a:ln w="50800">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nvGrpSpPr>
            <p:cNvPr id="33" name="Group 32"/>
            <p:cNvGrpSpPr/>
            <p:nvPr/>
          </p:nvGrpSpPr>
          <p:grpSpPr>
            <a:xfrm>
              <a:off x="2376856" y="1933715"/>
              <a:ext cx="294852" cy="130201"/>
              <a:chOff x="3597310" y="423411"/>
              <a:chExt cx="315453" cy="139298"/>
            </a:xfrm>
          </p:grpSpPr>
          <p:sp>
            <p:nvSpPr>
              <p:cNvPr id="31" name="Rectangle 30"/>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2" name="Rectangle 31"/>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grpSp>
        <p:grpSp>
          <p:nvGrpSpPr>
            <p:cNvPr id="34" name="Group 33"/>
            <p:cNvGrpSpPr/>
            <p:nvPr/>
          </p:nvGrpSpPr>
          <p:grpSpPr>
            <a:xfrm>
              <a:off x="2376856" y="2190968"/>
              <a:ext cx="294852" cy="130201"/>
              <a:chOff x="3597310" y="423411"/>
              <a:chExt cx="315453" cy="139298"/>
            </a:xfrm>
          </p:grpSpPr>
          <p:sp>
            <p:nvSpPr>
              <p:cNvPr id="35" name="Rectangle 34"/>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6" name="Rectangle 35"/>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grpSp>
        <p:grpSp>
          <p:nvGrpSpPr>
            <p:cNvPr id="37" name="Group 36"/>
            <p:cNvGrpSpPr/>
            <p:nvPr/>
          </p:nvGrpSpPr>
          <p:grpSpPr>
            <a:xfrm>
              <a:off x="2376856" y="2448221"/>
              <a:ext cx="294852" cy="130201"/>
              <a:chOff x="3597310" y="423411"/>
              <a:chExt cx="315453" cy="139298"/>
            </a:xfrm>
          </p:grpSpPr>
          <p:sp>
            <p:nvSpPr>
              <p:cNvPr id="38" name="Rectangle 37"/>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9" name="Rectangle 38"/>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grpSp>
        <p:grpSp>
          <p:nvGrpSpPr>
            <p:cNvPr id="40" name="Group 39"/>
            <p:cNvGrpSpPr/>
            <p:nvPr/>
          </p:nvGrpSpPr>
          <p:grpSpPr>
            <a:xfrm>
              <a:off x="2376856" y="2705474"/>
              <a:ext cx="294852" cy="130201"/>
              <a:chOff x="3597310" y="423411"/>
              <a:chExt cx="315453" cy="139298"/>
            </a:xfrm>
          </p:grpSpPr>
          <p:sp>
            <p:nvSpPr>
              <p:cNvPr id="41" name="Rectangle 40"/>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42" name="Rectangle 41"/>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grpSp>
        <p:grpSp>
          <p:nvGrpSpPr>
            <p:cNvPr id="43" name="Group 42"/>
            <p:cNvGrpSpPr/>
            <p:nvPr/>
          </p:nvGrpSpPr>
          <p:grpSpPr>
            <a:xfrm>
              <a:off x="2376856" y="1710687"/>
              <a:ext cx="294852" cy="130201"/>
              <a:chOff x="3597310" y="423411"/>
              <a:chExt cx="315453" cy="139298"/>
            </a:xfrm>
          </p:grpSpPr>
          <p:sp>
            <p:nvSpPr>
              <p:cNvPr id="44" name="Rectangle 43"/>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45" name="Rectangle 44"/>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grpSp>
        <p:grpSp>
          <p:nvGrpSpPr>
            <p:cNvPr id="46" name="Group 45"/>
            <p:cNvGrpSpPr/>
            <p:nvPr/>
          </p:nvGrpSpPr>
          <p:grpSpPr>
            <a:xfrm>
              <a:off x="2375434" y="2945613"/>
              <a:ext cx="294852" cy="130201"/>
              <a:chOff x="3597310" y="423411"/>
              <a:chExt cx="315453" cy="139298"/>
            </a:xfrm>
          </p:grpSpPr>
          <p:sp>
            <p:nvSpPr>
              <p:cNvPr id="47" name="Rectangle 46"/>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48" name="Rectangle 47"/>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grpSp>
        <p:sp>
          <p:nvSpPr>
            <p:cNvPr id="61" name="Rectangle 60"/>
            <p:cNvSpPr/>
            <p:nvPr/>
          </p:nvSpPr>
          <p:spPr>
            <a:xfrm>
              <a:off x="1290157" y="1097100"/>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62" name="Rectangle 61"/>
            <p:cNvSpPr/>
            <p:nvPr/>
          </p:nvSpPr>
          <p:spPr>
            <a:xfrm>
              <a:off x="1497818" y="1097100"/>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63" name="Rectangle 62"/>
            <p:cNvSpPr/>
            <p:nvPr/>
          </p:nvSpPr>
          <p:spPr>
            <a:xfrm>
              <a:off x="1705479" y="1097100"/>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64" name="Rectangle 63"/>
            <p:cNvSpPr/>
            <p:nvPr/>
          </p:nvSpPr>
          <p:spPr>
            <a:xfrm>
              <a:off x="1913141" y="1097100"/>
              <a:ext cx="108857" cy="222739"/>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66" name="Rectangle 65"/>
            <p:cNvSpPr/>
            <p:nvPr/>
          </p:nvSpPr>
          <p:spPr>
            <a:xfrm>
              <a:off x="1290157" y="2959072"/>
              <a:ext cx="100752" cy="130201"/>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67" name="Rectangle 66"/>
            <p:cNvSpPr/>
            <p:nvPr/>
          </p:nvSpPr>
          <p:spPr>
            <a:xfrm>
              <a:off x="1878330" y="2959072"/>
              <a:ext cx="100752" cy="130201"/>
            </a:xfrm>
            <a:prstGeom prst="rect">
              <a:avLst/>
            </a:prstGeom>
            <a:solidFill>
              <a:schemeClr val="tx1"/>
            </a:solidFill>
            <a:ln>
              <a:noFill/>
            </a:ln>
          </p:spPr>
          <p:txBody>
            <a:bodyPr wrap="square" lIns="0" tIns="0" rIns="0" bIns="0" rtlCol="0" anchor="ctr">
              <a:noAutofit/>
            </a:bodyPr>
            <a:lstStyle/>
            <a:p>
              <a:pPr algn="ctr"/>
              <a:endParaRPr lang="es-ES_tradnl" sz="1200">
                <a:solidFill>
                  <a:srgbClr val="FFFFFF"/>
                </a:solidFill>
                <a:latin typeface="Arial"/>
                <a:cs typeface="Arial"/>
              </a:endParaRPr>
            </a:p>
          </p:txBody>
        </p:sp>
      </p:grpSp>
      <p:sp>
        <p:nvSpPr>
          <p:cNvPr id="69" name="TextBox 68"/>
          <p:cNvSpPr txBox="1"/>
          <p:nvPr/>
        </p:nvSpPr>
        <p:spPr>
          <a:xfrm>
            <a:off x="453080" y="143168"/>
            <a:ext cx="4233692" cy="646331"/>
          </a:xfrm>
          <a:prstGeom prst="rect">
            <a:avLst/>
          </a:prstGeom>
          <a:noFill/>
        </p:spPr>
        <p:txBody>
          <a:bodyPr wrap="square" rtlCol="0">
            <a:spAutoFit/>
          </a:bodyPr>
          <a:lstStyle/>
          <a:p>
            <a:r>
              <a:rPr lang="es-ES_tradnl" sz="1800">
                <a:ea typeface="Helvetica Neue Medium" charset="0"/>
                <a:cs typeface="Helvetica Neue Medium" charset="0"/>
              </a:rPr>
              <a:t>Las empresas generan GRANDES VOLÚMENES DE DATOS</a:t>
            </a:r>
          </a:p>
        </p:txBody>
      </p:sp>
      <p:sp>
        <p:nvSpPr>
          <p:cNvPr id="70" name="Can 69"/>
          <p:cNvSpPr/>
          <p:nvPr/>
        </p:nvSpPr>
        <p:spPr>
          <a:xfrm>
            <a:off x="3043134" y="977152"/>
            <a:ext cx="629819" cy="751899"/>
          </a:xfrm>
          <a:prstGeom prst="can">
            <a:avLst/>
          </a:prstGeom>
          <a:solidFill>
            <a:schemeClr val="bg2">
              <a:lumMod val="95000"/>
            </a:schemeClr>
          </a:solidFill>
          <a:ln w="19050">
            <a:solidFill>
              <a:schemeClr val="tx2">
                <a:lumMod val="25000"/>
              </a:schemeClr>
            </a:solidFill>
          </a:ln>
        </p:spPr>
        <p:txBody>
          <a:bodyPr wrap="square" lIns="0" tIns="0" rIns="0" bIns="0" rtlCol="0" anchor="ctr">
            <a:noAutofit/>
          </a:bodyPr>
          <a:lstStyle/>
          <a:p>
            <a:pPr algn="ctr"/>
            <a:r>
              <a:rPr lang="es-ES_tradnl" sz="1200">
                <a:latin typeface="Arial"/>
                <a:cs typeface="Arial"/>
              </a:rPr>
              <a:t>Data</a:t>
            </a:r>
          </a:p>
        </p:txBody>
      </p:sp>
      <p:sp>
        <p:nvSpPr>
          <p:cNvPr id="71" name="Right Arrow 70"/>
          <p:cNvSpPr/>
          <p:nvPr/>
        </p:nvSpPr>
        <p:spPr>
          <a:xfrm>
            <a:off x="1271040" y="1077036"/>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nvGrpSpPr>
          <p:cNvPr id="201" name="Group 200"/>
          <p:cNvGrpSpPr/>
          <p:nvPr/>
        </p:nvGrpSpPr>
        <p:grpSpPr>
          <a:xfrm>
            <a:off x="509370" y="3589382"/>
            <a:ext cx="2164777" cy="1120547"/>
            <a:chOff x="4214552" y="949003"/>
            <a:chExt cx="1447117" cy="697139"/>
          </a:xfrm>
        </p:grpSpPr>
        <p:grpSp>
          <p:nvGrpSpPr>
            <p:cNvPr id="81" name="Group 80"/>
            <p:cNvGrpSpPr/>
            <p:nvPr/>
          </p:nvGrpSpPr>
          <p:grpSpPr>
            <a:xfrm>
              <a:off x="4236373" y="957819"/>
              <a:ext cx="202936" cy="182476"/>
              <a:chOff x="595952" y="2224619"/>
              <a:chExt cx="1047523" cy="941914"/>
            </a:xfrm>
          </p:grpSpPr>
          <p:sp>
            <p:nvSpPr>
              <p:cNvPr id="82" name="Rectangle 8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83" name="Moon 8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84" name="Moon 8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85" name="Rectangle 8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86" name="Oval 8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87" name="Oval 8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88" name="Moon 8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89" name="Group 88"/>
            <p:cNvGrpSpPr/>
            <p:nvPr/>
          </p:nvGrpSpPr>
          <p:grpSpPr>
            <a:xfrm>
              <a:off x="4519794" y="949003"/>
              <a:ext cx="202936" cy="182476"/>
              <a:chOff x="595952" y="2224619"/>
              <a:chExt cx="1047523" cy="941914"/>
            </a:xfrm>
          </p:grpSpPr>
          <p:sp>
            <p:nvSpPr>
              <p:cNvPr id="90" name="Rectangle 8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91" name="Moon 9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92" name="Moon 9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93" name="Rectangle 9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94" name="Oval 9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95" name="Oval 9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96" name="Moon 9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97" name="Group 96"/>
            <p:cNvGrpSpPr/>
            <p:nvPr/>
          </p:nvGrpSpPr>
          <p:grpSpPr>
            <a:xfrm>
              <a:off x="4833814" y="949003"/>
              <a:ext cx="202936" cy="182476"/>
              <a:chOff x="595952" y="2224619"/>
              <a:chExt cx="1047523" cy="941914"/>
            </a:xfrm>
          </p:grpSpPr>
          <p:sp>
            <p:nvSpPr>
              <p:cNvPr id="98" name="Rectangle 9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99" name="Moon 9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00" name="Moon 9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01" name="Rectangle 10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02" name="Oval 10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03" name="Oval 10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04" name="Moon 10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05" name="Group 104"/>
            <p:cNvGrpSpPr/>
            <p:nvPr/>
          </p:nvGrpSpPr>
          <p:grpSpPr>
            <a:xfrm>
              <a:off x="5144713" y="949003"/>
              <a:ext cx="202936" cy="182476"/>
              <a:chOff x="595952" y="2224619"/>
              <a:chExt cx="1047523" cy="941914"/>
            </a:xfrm>
          </p:grpSpPr>
          <p:sp>
            <p:nvSpPr>
              <p:cNvPr id="106" name="Rectangle 10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07" name="Moon 10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08" name="Moon 10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09" name="Rectangle 10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10" name="Oval 10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11" name="Oval 11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12" name="Moon 11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13" name="Group 112"/>
            <p:cNvGrpSpPr/>
            <p:nvPr/>
          </p:nvGrpSpPr>
          <p:grpSpPr>
            <a:xfrm>
              <a:off x="5458733" y="949004"/>
              <a:ext cx="202936" cy="182476"/>
              <a:chOff x="595952" y="2224619"/>
              <a:chExt cx="1047523" cy="941913"/>
            </a:xfrm>
          </p:grpSpPr>
          <p:sp>
            <p:nvSpPr>
              <p:cNvPr id="114" name="Rectangle 11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15" name="Moon 11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16" name="Moon 11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17" name="Rectangle 116"/>
              <p:cNvSpPr/>
              <p:nvPr/>
            </p:nvSpPr>
            <p:spPr>
              <a:xfrm>
                <a:off x="711198" y="2362198"/>
                <a:ext cx="822968" cy="804334"/>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18" name="Oval 11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19" name="Oval 11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20" name="Moon 11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21" name="Group 120"/>
            <p:cNvGrpSpPr/>
            <p:nvPr/>
          </p:nvGrpSpPr>
          <p:grpSpPr>
            <a:xfrm>
              <a:off x="4214552" y="1190629"/>
              <a:ext cx="202936" cy="182476"/>
              <a:chOff x="595952" y="2224619"/>
              <a:chExt cx="1047523" cy="941914"/>
            </a:xfrm>
          </p:grpSpPr>
          <p:sp>
            <p:nvSpPr>
              <p:cNvPr id="122" name="Rectangle 12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23" name="Moon 12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24" name="Moon 12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25" name="Rectangle 12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26" name="Oval 12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27" name="Oval 12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28" name="Moon 12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29" name="Group 128"/>
            <p:cNvGrpSpPr/>
            <p:nvPr/>
          </p:nvGrpSpPr>
          <p:grpSpPr>
            <a:xfrm>
              <a:off x="4497973" y="1181813"/>
              <a:ext cx="202936" cy="182476"/>
              <a:chOff x="595952" y="2224619"/>
              <a:chExt cx="1047523" cy="941914"/>
            </a:xfrm>
          </p:grpSpPr>
          <p:sp>
            <p:nvSpPr>
              <p:cNvPr id="130" name="Rectangle 12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31" name="Moon 13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32" name="Moon 13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33" name="Rectangle 13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34" name="Oval 13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35" name="Oval 13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36" name="Moon 13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37" name="Group 136"/>
            <p:cNvGrpSpPr/>
            <p:nvPr/>
          </p:nvGrpSpPr>
          <p:grpSpPr>
            <a:xfrm>
              <a:off x="4811993" y="1181813"/>
              <a:ext cx="202936" cy="182476"/>
              <a:chOff x="595952" y="2224619"/>
              <a:chExt cx="1047523" cy="941914"/>
            </a:xfrm>
          </p:grpSpPr>
          <p:sp>
            <p:nvSpPr>
              <p:cNvPr id="138" name="Rectangle 13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39" name="Moon 13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40" name="Moon 13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41" name="Rectangle 14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42" name="Oval 14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43" name="Oval 14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44" name="Moon 14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45" name="Group 144"/>
            <p:cNvGrpSpPr/>
            <p:nvPr/>
          </p:nvGrpSpPr>
          <p:grpSpPr>
            <a:xfrm>
              <a:off x="5122892" y="1181813"/>
              <a:ext cx="202936" cy="182476"/>
              <a:chOff x="595952" y="2224619"/>
              <a:chExt cx="1047523" cy="941914"/>
            </a:xfrm>
          </p:grpSpPr>
          <p:sp>
            <p:nvSpPr>
              <p:cNvPr id="146" name="Rectangle 14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47" name="Moon 14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48" name="Moon 14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49" name="Rectangle 14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50" name="Oval 14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51" name="Oval 15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52" name="Moon 15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53" name="Group 152"/>
            <p:cNvGrpSpPr/>
            <p:nvPr/>
          </p:nvGrpSpPr>
          <p:grpSpPr>
            <a:xfrm>
              <a:off x="5436912" y="1181813"/>
              <a:ext cx="202936" cy="182476"/>
              <a:chOff x="595952" y="2224619"/>
              <a:chExt cx="1047523" cy="941914"/>
            </a:xfrm>
          </p:grpSpPr>
          <p:sp>
            <p:nvSpPr>
              <p:cNvPr id="154" name="Rectangle 15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55" name="Moon 15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56" name="Moon 15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57" name="Rectangle 156"/>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58" name="Oval 15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59" name="Oval 15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60" name="Moon 15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61" name="Group 160"/>
            <p:cNvGrpSpPr/>
            <p:nvPr/>
          </p:nvGrpSpPr>
          <p:grpSpPr>
            <a:xfrm>
              <a:off x="4214552" y="1463666"/>
              <a:ext cx="202936" cy="182476"/>
              <a:chOff x="595952" y="2224619"/>
              <a:chExt cx="1047523" cy="941914"/>
            </a:xfrm>
          </p:grpSpPr>
          <p:sp>
            <p:nvSpPr>
              <p:cNvPr id="162" name="Rectangle 16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63" name="Moon 16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64" name="Moon 16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65" name="Rectangle 16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66" name="Oval 16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67" name="Oval 16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68" name="Moon 16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69" name="Group 168"/>
            <p:cNvGrpSpPr/>
            <p:nvPr/>
          </p:nvGrpSpPr>
          <p:grpSpPr>
            <a:xfrm>
              <a:off x="4497973" y="1454850"/>
              <a:ext cx="202936" cy="182476"/>
              <a:chOff x="595952" y="2224619"/>
              <a:chExt cx="1047523" cy="941914"/>
            </a:xfrm>
          </p:grpSpPr>
          <p:sp>
            <p:nvSpPr>
              <p:cNvPr id="170" name="Rectangle 16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71" name="Moon 17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72" name="Moon 17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73" name="Rectangle 17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74" name="Oval 17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75" name="Oval 17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76" name="Moon 17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77" name="Group 176"/>
            <p:cNvGrpSpPr/>
            <p:nvPr/>
          </p:nvGrpSpPr>
          <p:grpSpPr>
            <a:xfrm>
              <a:off x="4811993" y="1454850"/>
              <a:ext cx="202936" cy="182476"/>
              <a:chOff x="595952" y="2224619"/>
              <a:chExt cx="1047523" cy="941914"/>
            </a:xfrm>
          </p:grpSpPr>
          <p:sp>
            <p:nvSpPr>
              <p:cNvPr id="178" name="Rectangle 17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79" name="Moon 17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80" name="Moon 17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81" name="Rectangle 18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82" name="Oval 18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83" name="Oval 18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84" name="Moon 18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85" name="Group 184"/>
            <p:cNvGrpSpPr/>
            <p:nvPr/>
          </p:nvGrpSpPr>
          <p:grpSpPr>
            <a:xfrm>
              <a:off x="5122892" y="1454850"/>
              <a:ext cx="202936" cy="182476"/>
              <a:chOff x="595952" y="2224619"/>
              <a:chExt cx="1047523" cy="941914"/>
            </a:xfrm>
          </p:grpSpPr>
          <p:sp>
            <p:nvSpPr>
              <p:cNvPr id="186" name="Rectangle 18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87" name="Moon 18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88" name="Moon 18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89" name="Rectangle 18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90" name="Oval 18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91" name="Oval 19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92" name="Moon 19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nvGrpSpPr>
            <p:cNvPr id="193" name="Group 192"/>
            <p:cNvGrpSpPr/>
            <p:nvPr/>
          </p:nvGrpSpPr>
          <p:grpSpPr>
            <a:xfrm>
              <a:off x="5436912" y="1454850"/>
              <a:ext cx="202936" cy="182476"/>
              <a:chOff x="595952" y="2224619"/>
              <a:chExt cx="1047523" cy="941914"/>
            </a:xfrm>
          </p:grpSpPr>
          <p:sp>
            <p:nvSpPr>
              <p:cNvPr id="194" name="Rectangle 19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95" name="Moon 19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96" name="Moon 19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97" name="Rectangle 196"/>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98" name="Oval 19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199" name="Oval 19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200" name="Moon 19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grpSp>
      <p:sp>
        <p:nvSpPr>
          <p:cNvPr id="203" name="Right Arrow 202"/>
          <p:cNvSpPr/>
          <p:nvPr/>
        </p:nvSpPr>
        <p:spPr>
          <a:xfrm>
            <a:off x="1273731" y="1228002"/>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04" name="Right Arrow 203"/>
          <p:cNvSpPr/>
          <p:nvPr/>
        </p:nvSpPr>
        <p:spPr>
          <a:xfrm>
            <a:off x="1271593" y="1377957"/>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05" name="Right Arrow 204"/>
          <p:cNvSpPr/>
          <p:nvPr/>
        </p:nvSpPr>
        <p:spPr>
          <a:xfrm>
            <a:off x="1274284" y="1528923"/>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06" name="TextBox 205"/>
          <p:cNvSpPr txBox="1"/>
          <p:nvPr/>
        </p:nvSpPr>
        <p:spPr>
          <a:xfrm>
            <a:off x="579942" y="1807343"/>
            <a:ext cx="2855875" cy="584775"/>
          </a:xfrm>
          <a:prstGeom prst="rect">
            <a:avLst/>
          </a:prstGeom>
          <a:noFill/>
        </p:spPr>
        <p:txBody>
          <a:bodyPr wrap="square" rtlCol="0">
            <a:spAutoFit/>
          </a:bodyPr>
          <a:lstStyle/>
          <a:p>
            <a:pPr algn="ctr"/>
            <a:r>
              <a:rPr lang="es-ES_tradnl" sz="1600">
                <a:solidFill>
                  <a:schemeClr val="accent2"/>
                </a:solidFill>
                <a:ea typeface="Helvetica Neue Light" charset="0"/>
                <a:cs typeface="Helvetica Neue Light" charset="0"/>
              </a:rPr>
              <a:t>Datos que necesitan un gobierno</a:t>
            </a:r>
          </a:p>
        </p:txBody>
      </p:sp>
      <p:cxnSp>
        <p:nvCxnSpPr>
          <p:cNvPr id="214" name="Straight Arrow Connector 213"/>
          <p:cNvCxnSpPr>
            <a:stCxn id="70" idx="4"/>
          </p:cNvCxnSpPr>
          <p:nvPr/>
        </p:nvCxnSpPr>
        <p:spPr>
          <a:xfrm flipV="1">
            <a:off x="3672953" y="713774"/>
            <a:ext cx="2096080" cy="639328"/>
          </a:xfrm>
          <a:prstGeom prst="straightConnector1">
            <a:avLst/>
          </a:prstGeom>
          <a:ln>
            <a:solidFill>
              <a:schemeClr val="bg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1" name="TextBox 230"/>
          <p:cNvSpPr txBox="1"/>
          <p:nvPr/>
        </p:nvSpPr>
        <p:spPr>
          <a:xfrm>
            <a:off x="5769033" y="357594"/>
            <a:ext cx="2635306" cy="830997"/>
          </a:xfrm>
          <a:prstGeom prst="rect">
            <a:avLst/>
          </a:prstGeom>
          <a:noFill/>
        </p:spPr>
        <p:txBody>
          <a:bodyPr wrap="square" rtlCol="0">
            <a:spAutoFit/>
          </a:bodyPr>
          <a:lstStyle/>
          <a:p>
            <a:pPr algn="ctr"/>
            <a:r>
              <a:rPr lang="es-ES_tradnl" sz="1600">
                <a:solidFill>
                  <a:schemeClr val="bg2"/>
                </a:solidFill>
                <a:ea typeface="Helvetica Neue Thin" charset="0"/>
                <a:cs typeface="Helvetica Neue Thin" charset="0"/>
              </a:rPr>
              <a:t>Que debe ser limpiados y formados para ser entrenar modelos</a:t>
            </a:r>
          </a:p>
        </p:txBody>
      </p:sp>
      <p:sp>
        <p:nvSpPr>
          <p:cNvPr id="246" name="TextBox 245"/>
          <p:cNvSpPr txBox="1"/>
          <p:nvPr/>
        </p:nvSpPr>
        <p:spPr>
          <a:xfrm>
            <a:off x="5092514" y="1417196"/>
            <a:ext cx="3822885" cy="338554"/>
          </a:xfrm>
          <a:prstGeom prst="rect">
            <a:avLst/>
          </a:prstGeom>
          <a:noFill/>
        </p:spPr>
        <p:txBody>
          <a:bodyPr wrap="square" rtlCol="0">
            <a:spAutoFit/>
          </a:bodyPr>
          <a:lstStyle/>
          <a:p>
            <a:pPr algn="ctr"/>
            <a:r>
              <a:rPr lang="es-ES_tradnl" sz="1600">
                <a:solidFill>
                  <a:schemeClr val="bg2"/>
                </a:solidFill>
                <a:ea typeface="Helvetica Neue Thin" charset="0"/>
                <a:cs typeface="Helvetica Neue Thin" charset="0"/>
              </a:rPr>
              <a:t>… modelos que deben ser diseñados</a:t>
            </a:r>
          </a:p>
        </p:txBody>
      </p:sp>
      <p:grpSp>
        <p:nvGrpSpPr>
          <p:cNvPr id="249" name="Group 248"/>
          <p:cNvGrpSpPr/>
          <p:nvPr/>
        </p:nvGrpSpPr>
        <p:grpSpPr>
          <a:xfrm>
            <a:off x="4164479" y="3854722"/>
            <a:ext cx="499434" cy="449082"/>
            <a:chOff x="595952" y="2224619"/>
            <a:chExt cx="1047523" cy="941914"/>
          </a:xfrm>
        </p:grpSpPr>
        <p:sp>
          <p:nvSpPr>
            <p:cNvPr id="250" name="Rectangle 24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51" name="Moon 25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252" name="Moon 25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253" name="Rectangle 25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254" name="Oval 25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255" name="Oval 25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sp>
          <p:nvSpPr>
            <p:cNvPr id="256" name="Moon 25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_tradnl" sz="1200">
                <a:solidFill>
                  <a:srgbClr val="FFFFFF"/>
                </a:solidFill>
                <a:latin typeface="Arial"/>
                <a:cs typeface="Arial"/>
              </a:endParaRPr>
            </a:p>
          </p:txBody>
        </p:sp>
      </p:grpSp>
      <p:cxnSp>
        <p:nvCxnSpPr>
          <p:cNvPr id="258" name="Straight Arrow Connector 257"/>
          <p:cNvCxnSpPr>
            <a:stCxn id="231" idx="2"/>
          </p:cNvCxnSpPr>
          <p:nvPr/>
        </p:nvCxnSpPr>
        <p:spPr>
          <a:xfrm flipH="1">
            <a:off x="7085850" y="1188591"/>
            <a:ext cx="836" cy="267018"/>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263" name="TextBox 262"/>
          <p:cNvSpPr txBox="1"/>
          <p:nvPr/>
        </p:nvSpPr>
        <p:spPr>
          <a:xfrm>
            <a:off x="146955" y="2976391"/>
            <a:ext cx="2960031" cy="584775"/>
          </a:xfrm>
          <a:prstGeom prst="rect">
            <a:avLst/>
          </a:prstGeom>
          <a:noFill/>
        </p:spPr>
        <p:txBody>
          <a:bodyPr wrap="square" rtlCol="0">
            <a:spAutoFit/>
          </a:bodyPr>
          <a:lstStyle/>
          <a:p>
            <a:pPr algn="ctr"/>
            <a:r>
              <a:rPr lang="es-ES_tradnl" sz="1600">
                <a:solidFill>
                  <a:schemeClr val="bg2"/>
                </a:solidFill>
                <a:ea typeface="Helvetica Neue Light" charset="0"/>
                <a:cs typeface="Helvetica Neue Light" charset="0"/>
              </a:rPr>
              <a:t>…que debe ser almacenado y monitoreado, y re-entrenado</a:t>
            </a:r>
          </a:p>
        </p:txBody>
      </p:sp>
      <p:sp>
        <p:nvSpPr>
          <p:cNvPr id="266" name="TextBox 265"/>
          <p:cNvSpPr txBox="1"/>
          <p:nvPr/>
        </p:nvSpPr>
        <p:spPr>
          <a:xfrm>
            <a:off x="5686876" y="3520493"/>
            <a:ext cx="2832470" cy="584775"/>
          </a:xfrm>
          <a:prstGeom prst="rect">
            <a:avLst/>
          </a:prstGeom>
          <a:noFill/>
        </p:spPr>
        <p:txBody>
          <a:bodyPr wrap="square" rtlCol="0">
            <a:spAutoFit/>
          </a:bodyPr>
          <a:lstStyle/>
          <a:p>
            <a:pPr algn="ctr"/>
            <a:r>
              <a:rPr lang="es-ES_tradnl" sz="1600">
                <a:solidFill>
                  <a:schemeClr val="bg2"/>
                </a:solidFill>
                <a:ea typeface="Helvetica Neue Thin" charset="0"/>
                <a:cs typeface="Helvetica Neue Thin" charset="0"/>
              </a:rPr>
              <a:t>…y entrenados sobre plataformas de HPC</a:t>
            </a:r>
          </a:p>
        </p:txBody>
      </p:sp>
      <p:cxnSp>
        <p:nvCxnSpPr>
          <p:cNvPr id="267" name="Straight Arrow Connector 266"/>
          <p:cNvCxnSpPr>
            <a:stCxn id="277" idx="2"/>
            <a:endCxn id="266" idx="0"/>
          </p:cNvCxnSpPr>
          <p:nvPr/>
        </p:nvCxnSpPr>
        <p:spPr>
          <a:xfrm>
            <a:off x="7103111" y="2686686"/>
            <a:ext cx="0" cy="833807"/>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72" name="Picture 271"/>
          <p:cNvPicPr>
            <a:picLocks noChangeAspect="1"/>
          </p:cNvPicPr>
          <p:nvPr/>
        </p:nvPicPr>
        <p:blipFill>
          <a:blip r:embed="rId2"/>
          <a:stretch>
            <a:fillRect/>
          </a:stretch>
        </p:blipFill>
        <p:spPr>
          <a:xfrm>
            <a:off x="5427941" y="1955486"/>
            <a:ext cx="1334849" cy="241015"/>
          </a:xfrm>
          <a:prstGeom prst="rect">
            <a:avLst/>
          </a:prstGeom>
        </p:spPr>
      </p:pic>
      <p:pic>
        <p:nvPicPr>
          <p:cNvPr id="273" name="Picture 272"/>
          <p:cNvPicPr>
            <a:picLocks noChangeAspect="1"/>
          </p:cNvPicPr>
          <p:nvPr/>
        </p:nvPicPr>
        <p:blipFill>
          <a:blip r:embed="rId3"/>
          <a:stretch>
            <a:fillRect/>
          </a:stretch>
        </p:blipFill>
        <p:spPr>
          <a:xfrm>
            <a:off x="6097895" y="2339966"/>
            <a:ext cx="570827" cy="289805"/>
          </a:xfrm>
          <a:prstGeom prst="rect">
            <a:avLst/>
          </a:prstGeom>
        </p:spPr>
      </p:pic>
      <p:pic>
        <p:nvPicPr>
          <p:cNvPr id="275" name="Picture 274"/>
          <p:cNvPicPr>
            <a:picLocks noChangeAspect="1"/>
          </p:cNvPicPr>
          <p:nvPr/>
        </p:nvPicPr>
        <p:blipFill>
          <a:blip r:embed="rId4"/>
          <a:stretch>
            <a:fillRect/>
          </a:stretch>
        </p:blipFill>
        <p:spPr>
          <a:xfrm>
            <a:off x="7583784" y="2368434"/>
            <a:ext cx="593789" cy="187778"/>
          </a:xfrm>
          <a:prstGeom prst="rect">
            <a:avLst/>
          </a:prstGeom>
        </p:spPr>
      </p:pic>
      <p:pic>
        <p:nvPicPr>
          <p:cNvPr id="276" name="Picture 275"/>
          <p:cNvPicPr>
            <a:picLocks noChangeAspect="1"/>
          </p:cNvPicPr>
          <p:nvPr/>
        </p:nvPicPr>
        <p:blipFill>
          <a:blip r:embed="rId5"/>
          <a:stretch>
            <a:fillRect/>
          </a:stretch>
        </p:blipFill>
        <p:spPr>
          <a:xfrm>
            <a:off x="7685895" y="1967345"/>
            <a:ext cx="1031892" cy="215649"/>
          </a:xfrm>
          <a:prstGeom prst="rect">
            <a:avLst/>
          </a:prstGeom>
        </p:spPr>
      </p:pic>
      <p:grpSp>
        <p:nvGrpSpPr>
          <p:cNvPr id="5" name="Group 4"/>
          <p:cNvGrpSpPr/>
          <p:nvPr/>
        </p:nvGrpSpPr>
        <p:grpSpPr>
          <a:xfrm>
            <a:off x="6716846" y="2110330"/>
            <a:ext cx="812721" cy="576356"/>
            <a:chOff x="6716846" y="2333350"/>
            <a:chExt cx="812721" cy="576356"/>
          </a:xfrm>
        </p:grpSpPr>
        <p:pic>
          <p:nvPicPr>
            <p:cNvPr id="277" name="Picture 276"/>
            <p:cNvPicPr>
              <a:picLocks noChangeAspect="1"/>
            </p:cNvPicPr>
            <p:nvPr/>
          </p:nvPicPr>
          <p:blipFill>
            <a:blip r:embed="rId6"/>
            <a:stretch>
              <a:fillRect/>
            </a:stretch>
          </p:blipFill>
          <p:spPr>
            <a:xfrm>
              <a:off x="6891816" y="2487117"/>
              <a:ext cx="422589" cy="422589"/>
            </a:xfrm>
            <a:prstGeom prst="rect">
              <a:avLst/>
            </a:prstGeom>
          </p:spPr>
        </p:pic>
        <p:sp>
          <p:nvSpPr>
            <p:cNvPr id="278" name="TextBox 277"/>
            <p:cNvSpPr txBox="1"/>
            <p:nvPr/>
          </p:nvSpPr>
          <p:spPr>
            <a:xfrm>
              <a:off x="6716846" y="2333350"/>
              <a:ext cx="812721" cy="276999"/>
            </a:xfrm>
            <a:prstGeom prst="rect">
              <a:avLst/>
            </a:prstGeom>
            <a:noFill/>
          </p:spPr>
          <p:txBody>
            <a:bodyPr wrap="square" rtlCol="0">
              <a:spAutoFit/>
            </a:bodyPr>
            <a:lstStyle/>
            <a:p>
              <a:pPr algn="ctr"/>
              <a:r>
                <a:rPr lang="es-ES_tradnl" sz="1200">
                  <a:solidFill>
                    <a:schemeClr val="bg2"/>
                  </a:solidFill>
                  <a:ea typeface="Helvetica Neue Thin" charset="0"/>
                  <a:cs typeface="Helvetica Neue Thin" charset="0"/>
                </a:rPr>
                <a:t>SPSS</a:t>
              </a:r>
            </a:p>
          </p:txBody>
        </p:sp>
      </p:grpSp>
      <p:pic>
        <p:nvPicPr>
          <p:cNvPr id="279" name="Picture 278"/>
          <p:cNvPicPr>
            <a:picLocks noChangeAspect="1"/>
          </p:cNvPicPr>
          <p:nvPr/>
        </p:nvPicPr>
        <p:blipFill>
          <a:blip r:embed="rId7"/>
          <a:stretch>
            <a:fillRect/>
          </a:stretch>
        </p:blipFill>
        <p:spPr>
          <a:xfrm>
            <a:off x="6952083" y="1584872"/>
            <a:ext cx="673193" cy="673193"/>
          </a:xfrm>
          <a:prstGeom prst="rect">
            <a:avLst/>
          </a:prstGeom>
        </p:spPr>
      </p:pic>
      <p:sp>
        <p:nvSpPr>
          <p:cNvPr id="288" name="TextBox 287"/>
          <p:cNvSpPr txBox="1"/>
          <p:nvPr/>
        </p:nvSpPr>
        <p:spPr>
          <a:xfrm>
            <a:off x="3543814" y="4303807"/>
            <a:ext cx="1854156" cy="584775"/>
          </a:xfrm>
          <a:prstGeom prst="rect">
            <a:avLst/>
          </a:prstGeom>
          <a:noFill/>
        </p:spPr>
        <p:txBody>
          <a:bodyPr wrap="square" rtlCol="0">
            <a:spAutoFit/>
          </a:bodyPr>
          <a:lstStyle/>
          <a:p>
            <a:pPr algn="ctr"/>
            <a:r>
              <a:rPr lang="es-ES_tradnl" sz="1600">
                <a:solidFill>
                  <a:schemeClr val="bg2"/>
                </a:solidFill>
                <a:ea typeface="Helvetica Neue" charset="0"/>
                <a:cs typeface="Helvetica Neue" charset="0"/>
              </a:rPr>
              <a:t>Para seleccionar un modelo óptimo</a:t>
            </a:r>
          </a:p>
        </p:txBody>
      </p:sp>
      <p:cxnSp>
        <p:nvCxnSpPr>
          <p:cNvPr id="289" name="Straight Arrow Connector 288"/>
          <p:cNvCxnSpPr/>
          <p:nvPr/>
        </p:nvCxnSpPr>
        <p:spPr>
          <a:xfrm flipH="1">
            <a:off x="4843306" y="3928905"/>
            <a:ext cx="974690" cy="15072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p:nvPr/>
        </p:nvCxnSpPr>
        <p:spPr>
          <a:xfrm flipH="1" flipV="1">
            <a:off x="2656260" y="4088491"/>
            <a:ext cx="1383177" cy="1123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37" name="Group 336"/>
          <p:cNvGrpSpPr/>
          <p:nvPr/>
        </p:nvGrpSpPr>
        <p:grpSpPr>
          <a:xfrm>
            <a:off x="6679062" y="4117610"/>
            <a:ext cx="342902" cy="697404"/>
            <a:chOff x="6513080" y="4139328"/>
            <a:chExt cx="342902" cy="697404"/>
          </a:xfrm>
        </p:grpSpPr>
        <p:sp>
          <p:nvSpPr>
            <p:cNvPr id="338" name="Cube 33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39" name="Oval 33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40" name="Oval 33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41" name="Oval 34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grpSp>
        <p:nvGrpSpPr>
          <p:cNvPr id="342" name="Group 341"/>
          <p:cNvGrpSpPr/>
          <p:nvPr/>
        </p:nvGrpSpPr>
        <p:grpSpPr>
          <a:xfrm>
            <a:off x="7052450" y="4120851"/>
            <a:ext cx="342902" cy="697404"/>
            <a:chOff x="6513080" y="4139328"/>
            <a:chExt cx="342902" cy="697404"/>
          </a:xfrm>
        </p:grpSpPr>
        <p:sp>
          <p:nvSpPr>
            <p:cNvPr id="343" name="Cube 34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44" name="Oval 34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45" name="Oval 34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46" name="Oval 34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sp>
        <p:nvSpPr>
          <p:cNvPr id="308" name="Oval 307"/>
          <p:cNvSpPr/>
          <p:nvPr/>
        </p:nvSpPr>
        <p:spPr>
          <a:xfrm>
            <a:off x="6151568" y="4780818"/>
            <a:ext cx="1822699" cy="303308"/>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nvGrpSpPr>
          <p:cNvPr id="316" name="Group 315"/>
          <p:cNvGrpSpPr/>
          <p:nvPr/>
        </p:nvGrpSpPr>
        <p:grpSpPr>
          <a:xfrm>
            <a:off x="6452792" y="4290054"/>
            <a:ext cx="342902" cy="697404"/>
            <a:chOff x="6513080" y="4139328"/>
            <a:chExt cx="342902" cy="697404"/>
          </a:xfrm>
        </p:grpSpPr>
        <p:sp>
          <p:nvSpPr>
            <p:cNvPr id="309" name="Cube 308"/>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13" name="Oval 312"/>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14" name="Oval 313"/>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15" name="Oval 314"/>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grpSp>
        <p:nvGrpSpPr>
          <p:cNvPr id="322" name="Group 321"/>
          <p:cNvGrpSpPr/>
          <p:nvPr/>
        </p:nvGrpSpPr>
        <p:grpSpPr>
          <a:xfrm>
            <a:off x="6764781" y="4282387"/>
            <a:ext cx="342902" cy="697404"/>
            <a:chOff x="6513080" y="4139328"/>
            <a:chExt cx="342902" cy="697404"/>
          </a:xfrm>
        </p:grpSpPr>
        <p:sp>
          <p:nvSpPr>
            <p:cNvPr id="323" name="Cube 32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24" name="Oval 32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25" name="Oval 32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26" name="Oval 32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grpSp>
        <p:nvGrpSpPr>
          <p:cNvPr id="327" name="Group 326"/>
          <p:cNvGrpSpPr/>
          <p:nvPr/>
        </p:nvGrpSpPr>
        <p:grpSpPr>
          <a:xfrm>
            <a:off x="7078456" y="4274720"/>
            <a:ext cx="342902" cy="697404"/>
            <a:chOff x="6513080" y="4139328"/>
            <a:chExt cx="342902" cy="697404"/>
          </a:xfrm>
        </p:grpSpPr>
        <p:sp>
          <p:nvSpPr>
            <p:cNvPr id="328" name="Cube 32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29" name="Oval 32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30" name="Oval 32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31" name="Oval 33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grpSp>
        <p:nvGrpSpPr>
          <p:cNvPr id="332" name="Group 331"/>
          <p:cNvGrpSpPr/>
          <p:nvPr/>
        </p:nvGrpSpPr>
        <p:grpSpPr>
          <a:xfrm>
            <a:off x="7392131" y="4266589"/>
            <a:ext cx="342902" cy="697404"/>
            <a:chOff x="6513080" y="4139328"/>
            <a:chExt cx="342902" cy="697404"/>
          </a:xfrm>
        </p:grpSpPr>
        <p:sp>
          <p:nvSpPr>
            <p:cNvPr id="333" name="Cube 33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34" name="Oval 33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35" name="Oval 33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336" name="Oval 33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spTree>
    <p:extLst>
      <p:ext uri="{BB962C8B-B14F-4D97-AF65-F5344CB8AC3E}">
        <p14:creationId xmlns:p14="http://schemas.microsoft.com/office/powerpoint/2010/main" val="1657644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6752493" y="2571750"/>
            <a:ext cx="2391506" cy="2571750"/>
          </a:xfrm>
        </p:spPr>
        <p:txBody>
          <a:bodyPr/>
          <a:lstStyle/>
          <a:p>
            <a:r>
              <a:rPr lang="es-ES_tradnl"/>
              <a:t>Herramientas e Infraestructura</a:t>
            </a:r>
          </a:p>
          <a:p>
            <a:pPr marL="109728" indent="-109728">
              <a:lnSpc>
                <a:spcPct val="120000"/>
              </a:lnSpc>
              <a:spcAft>
                <a:spcPts val="400"/>
              </a:spcAft>
              <a:buFont typeface="Arial"/>
              <a:buChar char="•"/>
            </a:pPr>
            <a:r>
              <a:rPr lang="es-ES_tradnl"/>
              <a:t>Necesidad de un ambiente que permita “fallos rápidos”</a:t>
            </a:r>
          </a:p>
          <a:p>
            <a:pPr marL="109728" indent="-109728">
              <a:lnSpc>
                <a:spcPct val="120000"/>
              </a:lnSpc>
              <a:spcAft>
                <a:spcPts val="400"/>
              </a:spcAft>
              <a:buFont typeface="Arial"/>
              <a:buChar char="•"/>
            </a:pPr>
            <a:r>
              <a:rPr lang="es-ES_tradnl"/>
              <a:t>Herramientas que no permiten colaboración</a:t>
            </a:r>
          </a:p>
        </p:txBody>
      </p:sp>
      <p:sp>
        <p:nvSpPr>
          <p:cNvPr id="3" name="Content Placeholder 2"/>
          <p:cNvSpPr>
            <a:spLocks noGrp="1"/>
          </p:cNvSpPr>
          <p:nvPr>
            <p:ph sz="quarter" idx="16"/>
          </p:nvPr>
        </p:nvSpPr>
        <p:spPr>
          <a:xfrm>
            <a:off x="2285999" y="2571750"/>
            <a:ext cx="2436725" cy="2571750"/>
          </a:xfrm>
        </p:spPr>
        <p:txBody>
          <a:bodyPr/>
          <a:lstStyle/>
          <a:p>
            <a:r>
              <a:rPr lang="es-ES_tradnl"/>
              <a:t>Gobierno</a:t>
            </a:r>
          </a:p>
          <a:p>
            <a:pPr marL="109728" indent="-109728">
              <a:lnSpc>
                <a:spcPct val="120000"/>
              </a:lnSpc>
              <a:spcAft>
                <a:spcPts val="400"/>
              </a:spcAft>
              <a:buFont typeface="Arial"/>
              <a:buChar char="•"/>
            </a:pPr>
            <a:r>
              <a:rPr lang="es-ES_tradnl"/>
              <a:t>Si la data no está segura, el auto servicio no será una realidad</a:t>
            </a:r>
          </a:p>
          <a:p>
            <a:pPr marL="109728" indent="-109728">
              <a:lnSpc>
                <a:spcPct val="120000"/>
              </a:lnSpc>
              <a:spcAft>
                <a:spcPts val="400"/>
              </a:spcAft>
              <a:buFont typeface="Arial"/>
              <a:buChar char="•"/>
            </a:pPr>
            <a:r>
              <a:rPr lang="es-ES_tradnl"/>
              <a:t>Retos para entender la historía de los datos para tener una vista única</a:t>
            </a:r>
          </a:p>
        </p:txBody>
      </p:sp>
      <p:sp>
        <p:nvSpPr>
          <p:cNvPr id="4" name="Content Placeholder 3"/>
          <p:cNvSpPr>
            <a:spLocks noGrp="1"/>
          </p:cNvSpPr>
          <p:nvPr>
            <p:ph sz="quarter" idx="17"/>
          </p:nvPr>
        </p:nvSpPr>
        <p:spPr/>
        <p:txBody>
          <a:bodyPr/>
          <a:lstStyle/>
          <a:p>
            <a:r>
              <a:rPr lang="es-ES_tradnl"/>
              <a:t>Conocimiento</a:t>
            </a:r>
          </a:p>
          <a:p>
            <a:pPr marL="109728" indent="-109728">
              <a:lnSpc>
                <a:spcPct val="120000"/>
              </a:lnSpc>
              <a:spcAft>
                <a:spcPts val="400"/>
              </a:spcAft>
              <a:buFont typeface="Arial"/>
              <a:buChar char="•"/>
            </a:pPr>
            <a:r>
              <a:rPr lang="es-ES_tradnl"/>
              <a:t>Los conocimientos de ciencia de datos tiene poca oferta y mucha demanda</a:t>
            </a:r>
          </a:p>
          <a:p>
            <a:pPr marL="109728" indent="-109728">
              <a:lnSpc>
                <a:spcPct val="120000"/>
              </a:lnSpc>
              <a:spcAft>
                <a:spcPts val="400"/>
              </a:spcAft>
              <a:buFont typeface="Arial"/>
              <a:buChar char="•"/>
            </a:pPr>
            <a:r>
              <a:rPr lang="es-ES_tradnl"/>
              <a:t>Formar nuevos profesionales de datos es escencial</a:t>
            </a:r>
          </a:p>
        </p:txBody>
      </p:sp>
      <p:sp>
        <p:nvSpPr>
          <p:cNvPr id="5" name="Content Placeholder 4"/>
          <p:cNvSpPr>
            <a:spLocks noGrp="1"/>
          </p:cNvSpPr>
          <p:nvPr>
            <p:ph sz="quarter" idx="18"/>
          </p:nvPr>
        </p:nvSpPr>
        <p:spPr/>
        <p:txBody>
          <a:bodyPr/>
          <a:lstStyle/>
          <a:p>
            <a:r>
              <a:rPr lang="es-ES_tradnl"/>
              <a:t>Datos</a:t>
            </a:r>
          </a:p>
          <a:p>
            <a:pPr marL="109728" indent="-109728">
              <a:lnSpc>
                <a:spcPct val="120000"/>
              </a:lnSpc>
              <a:spcAft>
                <a:spcPts val="400"/>
              </a:spcAft>
              <a:buFont typeface="Arial"/>
              <a:buChar char="•"/>
            </a:pPr>
            <a:r>
              <a:rPr lang="es-ES_tradnl"/>
              <a:t>Los datos residen en silos y son difíciles de acceder</a:t>
            </a:r>
          </a:p>
          <a:p>
            <a:pPr marL="109728" indent="-109728">
              <a:lnSpc>
                <a:spcPct val="120000"/>
              </a:lnSpc>
              <a:spcAft>
                <a:spcPts val="400"/>
              </a:spcAft>
              <a:buFont typeface="Arial"/>
              <a:buChar char="•"/>
            </a:pPr>
            <a:r>
              <a:rPr lang="es-ES_tradnl"/>
              <a:t>Datos externos y no estructurados no son considerados</a:t>
            </a:r>
          </a:p>
        </p:txBody>
      </p:sp>
      <p:sp>
        <p:nvSpPr>
          <p:cNvPr id="6" name="Slide Number Placeholder 5"/>
          <p:cNvSpPr>
            <a:spLocks noGrp="1"/>
          </p:cNvSpPr>
          <p:nvPr>
            <p:ph type="sldNum" sz="quarter" idx="10"/>
          </p:nvPr>
        </p:nvSpPr>
        <p:spPr/>
        <p:txBody>
          <a:bodyPr/>
          <a:lstStyle/>
          <a:p>
            <a:fld id="{D0BE6F14-FF48-0F4F-A8AA-2E3F25371E4A}" type="slidenum">
              <a:rPr lang="es-ES_tradnl" smtClean="0"/>
              <a:pPr/>
              <a:t>7</a:t>
            </a:fld>
            <a:endParaRPr lang="es-ES_tradnl"/>
          </a:p>
        </p:txBody>
      </p:sp>
      <p:sp>
        <p:nvSpPr>
          <p:cNvPr id="7" name="Title 6"/>
          <p:cNvSpPr>
            <a:spLocks noGrp="1"/>
          </p:cNvSpPr>
          <p:nvPr>
            <p:ph type="title"/>
          </p:nvPr>
        </p:nvSpPr>
        <p:spPr/>
        <p:txBody>
          <a:bodyPr/>
          <a:lstStyle/>
          <a:p>
            <a:r>
              <a:rPr lang="es-ES_tradnl" sz="4400"/>
              <a:t>Por que las empresas están sufriendo para capturar el valor real de la Información?</a:t>
            </a:r>
          </a:p>
        </p:txBody>
      </p:sp>
      <p:sp>
        <p:nvSpPr>
          <p:cNvPr id="8" name="Footer Placeholder 7"/>
          <p:cNvSpPr>
            <a:spLocks noGrp="1"/>
          </p:cNvSpPr>
          <p:nvPr>
            <p:ph type="ftr" sz="quarter" idx="11"/>
          </p:nvPr>
        </p:nvSpPr>
        <p:spPr/>
        <p:txBody>
          <a:bodyPr/>
          <a:lstStyle/>
          <a:p>
            <a:r>
              <a:rPr lang="es-ES_tradnl"/>
              <a:t>IBM Cloud / Watson and Cloud Platform / © 2018 IBM Corporation</a:t>
            </a:r>
          </a:p>
        </p:txBody>
      </p:sp>
    </p:spTree>
    <p:extLst>
      <p:ext uri="{BB962C8B-B14F-4D97-AF65-F5344CB8AC3E}">
        <p14:creationId xmlns:p14="http://schemas.microsoft.com/office/powerpoint/2010/main" val="1332491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99" y="249485"/>
            <a:ext cx="9144000" cy="2537982"/>
          </a:xfrm>
          <a:prstGeom prst="rect">
            <a:avLst/>
          </a:prstGeom>
          <a:solidFill>
            <a:schemeClr val="accent2"/>
          </a:solidFill>
        </p:spPr>
        <p:txBody>
          <a:bodyPr wrap="square" lIns="0" tIns="0" rIns="0" bIns="0" rtlCol="0" anchor="ctr">
            <a:noAutofit/>
          </a:bodyPr>
          <a:lstStyle/>
          <a:p>
            <a:pPr algn="ctr"/>
            <a:endParaRPr lang="es-ES_tradnl" sz="2400">
              <a:solidFill>
                <a:schemeClr val="bg2"/>
              </a:solidFill>
              <a:latin typeface="Helvetica Neue Medium" charset="0"/>
              <a:ea typeface="Helvetica Neue Medium" charset="0"/>
              <a:cs typeface="Helvetica Neue Medium" charset="0"/>
            </a:endParaRPr>
          </a:p>
        </p:txBody>
      </p:sp>
      <p:sp>
        <p:nvSpPr>
          <p:cNvPr id="28" name="Rectangle 27"/>
          <p:cNvSpPr/>
          <p:nvPr/>
        </p:nvSpPr>
        <p:spPr>
          <a:xfrm>
            <a:off x="1999" y="2537982"/>
            <a:ext cx="9144000" cy="2638943"/>
          </a:xfrm>
          <a:prstGeom prst="rect">
            <a:avLst/>
          </a:prstGeom>
          <a:solidFill>
            <a:schemeClr val="tx2">
              <a:lumMod val="25000"/>
            </a:schemeClr>
          </a:solidFill>
        </p:spPr>
        <p:txBody>
          <a:bodyPr wrap="square" lIns="0" tIns="0" rIns="0" bIns="0" rtlCol="0" anchor="ctr">
            <a:noAutofit/>
          </a:bodyPr>
          <a:lstStyle/>
          <a:p>
            <a:pPr algn="ctr"/>
            <a:endParaRPr lang="es-ES_tradnl" sz="2400">
              <a:solidFill>
                <a:schemeClr val="bg2"/>
              </a:solidFill>
              <a:latin typeface="Helvetica Neue Medium" charset="0"/>
              <a:ea typeface="Helvetica Neue Medium" charset="0"/>
              <a:cs typeface="Helvetica Neue Medium" charset="0"/>
            </a:endParaRPr>
          </a:p>
        </p:txBody>
      </p:sp>
      <p:sp>
        <p:nvSpPr>
          <p:cNvPr id="43" name="Title 1"/>
          <p:cNvSpPr txBox="1">
            <a:spLocks/>
          </p:cNvSpPr>
          <p:nvPr/>
        </p:nvSpPr>
        <p:spPr>
          <a:xfrm>
            <a:off x="155884" y="249485"/>
            <a:ext cx="8798435" cy="34948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s-ES_tradnl" sz="2200" b="1">
                <a:solidFill>
                  <a:schemeClr val="bg2"/>
                </a:solidFill>
                <a:latin typeface="+mn-lt"/>
                <a:ea typeface="Helvetica Neue" charset="0"/>
                <a:cs typeface="Helvetica Neue" charset="0"/>
              </a:rPr>
              <a:t>Watson Studio: Acelerando el valor de la IA para las empresas</a:t>
            </a:r>
          </a:p>
        </p:txBody>
      </p:sp>
      <p:sp>
        <p:nvSpPr>
          <p:cNvPr id="44" name="Rectangle 43"/>
          <p:cNvSpPr/>
          <p:nvPr/>
        </p:nvSpPr>
        <p:spPr>
          <a:xfrm>
            <a:off x="155884" y="736487"/>
            <a:ext cx="8874904" cy="1077218"/>
          </a:xfrm>
          <a:prstGeom prst="rect">
            <a:avLst/>
          </a:prstGeom>
        </p:spPr>
        <p:txBody>
          <a:bodyPr wrap="square">
            <a:spAutoFit/>
          </a:bodyPr>
          <a:lstStyle/>
          <a:p>
            <a:r>
              <a:rPr lang="es-ES_tradnl" sz="1600">
                <a:solidFill>
                  <a:schemeClr val="bg2"/>
                </a:solidFill>
                <a:ea typeface="Helvetica Neue" charset="0"/>
                <a:cs typeface="Helvetica Neue" charset="0"/>
              </a:rPr>
              <a:t>Watson Studio acelera los procesos de ML y DL requeridos para introducir la IA en su negocio y mejorar la innovación. Provee una suite de productos para científicos de datos, desarrolladores de aplicaciones y expertos de negocio que les permite trabajar de manera colaborativa y fácil con datos para construer, entrenar y desplegar modelos a gran escala.</a:t>
            </a:r>
            <a:endParaRPr lang="es-ES_tradnl" sz="1600">
              <a:solidFill>
                <a:schemeClr val="bg2"/>
              </a:solidFill>
              <a:effectLst/>
              <a:ea typeface="Helvetica Neue" charset="0"/>
              <a:cs typeface="Helvetica Neue" charset="0"/>
            </a:endParaRPr>
          </a:p>
        </p:txBody>
      </p:sp>
      <p:sp>
        <p:nvSpPr>
          <p:cNvPr id="25" name="Title 1"/>
          <p:cNvSpPr>
            <a:spLocks noGrp="1"/>
          </p:cNvSpPr>
          <p:nvPr>
            <p:ph type="title"/>
          </p:nvPr>
        </p:nvSpPr>
        <p:spPr>
          <a:xfrm>
            <a:off x="232354" y="2982195"/>
            <a:ext cx="3866547" cy="349485"/>
          </a:xfrm>
        </p:spPr>
        <p:txBody>
          <a:bodyPr/>
          <a:lstStyle/>
          <a:p>
            <a:r>
              <a:rPr lang="es-ES_tradnl" sz="1800" b="1">
                <a:solidFill>
                  <a:schemeClr val="bg2"/>
                </a:solidFill>
                <a:latin typeface="+mn-lt"/>
                <a:ea typeface="Helvetica Neue" charset="0"/>
                <a:cs typeface="Helvetica Neue" charset="0"/>
              </a:rPr>
              <a:t>La IA require de trabajo en equipo</a:t>
            </a:r>
          </a:p>
        </p:txBody>
      </p:sp>
      <p:sp>
        <p:nvSpPr>
          <p:cNvPr id="26" name="Rectangle 25"/>
          <p:cNvSpPr/>
          <p:nvPr/>
        </p:nvSpPr>
        <p:spPr>
          <a:xfrm>
            <a:off x="232354" y="3263859"/>
            <a:ext cx="7545070" cy="646331"/>
          </a:xfrm>
          <a:prstGeom prst="rect">
            <a:avLst/>
          </a:prstGeom>
        </p:spPr>
        <p:txBody>
          <a:bodyPr wrap="square">
            <a:spAutoFit/>
          </a:bodyPr>
          <a:lstStyle/>
          <a:p>
            <a:pPr marL="285750" indent="-285750">
              <a:buFont typeface="Arial" charset="0"/>
              <a:buChar char="•"/>
            </a:pPr>
            <a:r>
              <a:rPr lang="es-ES_tradnl" sz="1800">
                <a:solidFill>
                  <a:schemeClr val="bg2"/>
                </a:solidFill>
                <a:ea typeface="Helvetica Neue" charset="0"/>
                <a:cs typeface="Helvetica Neue" charset="0"/>
              </a:rPr>
              <a:t>La IA no es magia</a:t>
            </a:r>
          </a:p>
          <a:p>
            <a:pPr marL="285750" indent="-285750">
              <a:buFont typeface="Arial" charset="0"/>
              <a:buChar char="•"/>
            </a:pPr>
            <a:r>
              <a:rPr lang="es-ES_tradnl" sz="1800">
                <a:solidFill>
                  <a:schemeClr val="bg2"/>
                </a:solidFill>
                <a:ea typeface="Helvetica Neue" charset="0"/>
                <a:cs typeface="Helvetica Neue" charset="0"/>
              </a:rPr>
              <a:t>La IA se compone de </a:t>
            </a:r>
            <a:r>
              <a:rPr lang="es-ES_tradnl" sz="1800" b="1">
                <a:solidFill>
                  <a:schemeClr val="accent1"/>
                </a:solidFill>
                <a:ea typeface="Helvetica Neue" charset="0"/>
                <a:cs typeface="Helvetica Neue" charset="0"/>
              </a:rPr>
              <a:t>algoritmos</a:t>
            </a:r>
            <a:r>
              <a:rPr lang="es-ES_tradnl" sz="1800">
                <a:solidFill>
                  <a:schemeClr val="accent1"/>
                </a:solidFill>
                <a:ea typeface="Helvetica Neue" charset="0"/>
                <a:cs typeface="Helvetica Neue" charset="0"/>
              </a:rPr>
              <a:t> </a:t>
            </a:r>
            <a:r>
              <a:rPr lang="es-ES_tradnl" sz="1800">
                <a:solidFill>
                  <a:schemeClr val="bg2"/>
                </a:solidFill>
                <a:ea typeface="Helvetica Neue" charset="0"/>
                <a:cs typeface="Helvetica Neue" charset="0"/>
              </a:rPr>
              <a:t>+</a:t>
            </a:r>
            <a:r>
              <a:rPr lang="es-ES_tradnl" sz="1800">
                <a:ea typeface="Helvetica Neue" charset="0"/>
                <a:cs typeface="Helvetica Neue" charset="0"/>
              </a:rPr>
              <a:t> </a:t>
            </a:r>
            <a:r>
              <a:rPr lang="es-ES_tradnl" sz="1800" b="1">
                <a:solidFill>
                  <a:schemeClr val="accent1"/>
                </a:solidFill>
                <a:ea typeface="Helvetica Neue" charset="0"/>
                <a:cs typeface="Helvetica Neue" charset="0"/>
              </a:rPr>
              <a:t>datos</a:t>
            </a:r>
            <a:r>
              <a:rPr lang="es-ES_tradnl" sz="1800">
                <a:solidFill>
                  <a:schemeClr val="accent1"/>
                </a:solidFill>
                <a:ea typeface="Helvetica Neue" charset="0"/>
                <a:cs typeface="Helvetica Neue" charset="0"/>
              </a:rPr>
              <a:t> </a:t>
            </a:r>
            <a:r>
              <a:rPr lang="es-ES_tradnl" sz="1800">
                <a:solidFill>
                  <a:schemeClr val="bg2"/>
                </a:solidFill>
                <a:ea typeface="Helvetica Neue" charset="0"/>
                <a:cs typeface="Helvetica Neue" charset="0"/>
              </a:rPr>
              <a:t>+</a:t>
            </a:r>
            <a:r>
              <a:rPr lang="es-ES_tradnl" sz="1800">
                <a:ea typeface="Helvetica Neue" charset="0"/>
                <a:cs typeface="Helvetica Neue" charset="0"/>
              </a:rPr>
              <a:t> </a:t>
            </a:r>
            <a:r>
              <a:rPr lang="es-ES_tradnl" sz="1800" b="1">
                <a:solidFill>
                  <a:schemeClr val="accent1"/>
                </a:solidFill>
                <a:ea typeface="Helvetica Neue" charset="0"/>
                <a:cs typeface="Helvetica Neue" charset="0"/>
              </a:rPr>
              <a:t>trabajo en equipo</a:t>
            </a:r>
            <a:endParaRPr lang="es-ES_tradnl" sz="1800" b="1">
              <a:solidFill>
                <a:schemeClr val="accent1"/>
              </a:solidFill>
              <a:effectLst/>
              <a:ea typeface="Helvetica Neue" charset="0"/>
              <a:cs typeface="Helvetica Neue" charset="0"/>
            </a:endParaRPr>
          </a:p>
        </p:txBody>
      </p:sp>
      <p:sp>
        <p:nvSpPr>
          <p:cNvPr id="2" name="Footer Placeholder 1"/>
          <p:cNvSpPr>
            <a:spLocks noGrp="1"/>
          </p:cNvSpPr>
          <p:nvPr>
            <p:ph type="ftr" sz="quarter" idx="11"/>
          </p:nvPr>
        </p:nvSpPr>
        <p:spPr/>
        <p:txBody>
          <a:bodyPr/>
          <a:lstStyle/>
          <a:p>
            <a:r>
              <a:rPr lang="es-ES_tradnl">
                <a:solidFill>
                  <a:schemeClr val="bg2"/>
                </a:solidFill>
              </a:rPr>
              <a:t>IBM Cloud / Watson and Cloud Platform / © 2018 IBM Corporation</a:t>
            </a:r>
          </a:p>
        </p:txBody>
      </p:sp>
      <p:sp>
        <p:nvSpPr>
          <p:cNvPr id="3" name="Slide Number Placeholder 2"/>
          <p:cNvSpPr>
            <a:spLocks noGrp="1"/>
          </p:cNvSpPr>
          <p:nvPr>
            <p:ph type="sldNum" sz="quarter" idx="10"/>
          </p:nvPr>
        </p:nvSpPr>
        <p:spPr/>
        <p:txBody>
          <a:bodyPr/>
          <a:lstStyle/>
          <a:p>
            <a:fld id="{D0BE6F14-FF48-0F4F-A8AA-2E3F25371E4A}" type="slidenum">
              <a:rPr lang="es-ES_tradnl" smtClean="0">
                <a:solidFill>
                  <a:schemeClr val="bg2"/>
                </a:solidFill>
              </a:rPr>
              <a:pPr/>
              <a:t>8</a:t>
            </a:fld>
            <a:endParaRPr lang="es-ES_tradnl">
              <a:solidFill>
                <a:schemeClr val="bg2"/>
              </a:solidFill>
            </a:endParaRPr>
          </a:p>
        </p:txBody>
      </p:sp>
    </p:spTree>
    <p:extLst>
      <p:ext uri="{BB962C8B-B14F-4D97-AF65-F5344CB8AC3E}">
        <p14:creationId xmlns:p14="http://schemas.microsoft.com/office/powerpoint/2010/main" val="121800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1" y="2"/>
            <a:ext cx="9143999" cy="532523"/>
          </a:xfrm>
          <a:prstGeom prst="rect">
            <a:avLst/>
          </a:prstGeom>
          <a:solidFill>
            <a:schemeClr val="accent2">
              <a:lumMod val="75000"/>
            </a:schemeClr>
          </a:solidFill>
          <a:ln w="3175">
            <a:miter lim="400000"/>
          </a:ln>
        </p:spPr>
        <p:txBody>
          <a:bodyPr lIns="182880" tIns="18288" rIns="19050" bIns="19050" anchor="ctr" anchorCtr="0"/>
          <a:lstStyle/>
          <a:p>
            <a:r>
              <a:rPr lang="es-ES_tradnl" sz="2000" b="1">
                <a:solidFill>
                  <a:schemeClr val="bg2"/>
                </a:solidFill>
                <a:latin typeface="+mj-lt"/>
                <a:ea typeface="Helvetica Neue" charset="0"/>
                <a:cs typeface="Helvetica Neue" charset="0"/>
              </a:rPr>
              <a:t>Watson: </a:t>
            </a:r>
            <a:r>
              <a:rPr lang="es-ES_tradnl" sz="2000" b="1">
                <a:solidFill>
                  <a:schemeClr val="bg2"/>
                </a:solidFill>
                <a:ea typeface="Helvetica Neue" charset="0"/>
                <a:cs typeface="Helvetica Neue" charset="0"/>
              </a:rPr>
              <a:t>IA para negocios inteligentes</a:t>
            </a:r>
            <a:endParaRPr lang="es-ES_tradnl" sz="2000">
              <a:solidFill>
                <a:schemeClr val="bg2"/>
              </a:solidFill>
              <a:ea typeface="Helvetica Neue" charset="0"/>
              <a:cs typeface="Helvetica Neue" charset="0"/>
            </a:endParaRPr>
          </a:p>
        </p:txBody>
      </p:sp>
      <p:sp>
        <p:nvSpPr>
          <p:cNvPr id="108" name="Rectangle 107"/>
          <p:cNvSpPr/>
          <p:nvPr/>
        </p:nvSpPr>
        <p:spPr>
          <a:xfrm>
            <a:off x="254109" y="3905753"/>
            <a:ext cx="8527100" cy="278400"/>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s-ES_tradnl" sz="1100">
                <a:solidFill>
                  <a:schemeClr val="bg1"/>
                </a:solidFill>
                <a:cs typeface="Arial"/>
              </a:rPr>
              <a:t>Watson Knowledge Catalog</a:t>
            </a:r>
          </a:p>
        </p:txBody>
      </p:sp>
      <p:sp>
        <p:nvSpPr>
          <p:cNvPr id="109" name="Rectangle 108"/>
          <p:cNvSpPr/>
          <p:nvPr/>
        </p:nvSpPr>
        <p:spPr>
          <a:xfrm>
            <a:off x="180567" y="1518384"/>
            <a:ext cx="8723441" cy="3238765"/>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grpSp>
        <p:nvGrpSpPr>
          <p:cNvPr id="11" name="Group 10"/>
          <p:cNvGrpSpPr/>
          <p:nvPr/>
        </p:nvGrpSpPr>
        <p:grpSpPr>
          <a:xfrm>
            <a:off x="159996" y="673963"/>
            <a:ext cx="3235543" cy="729389"/>
            <a:chOff x="183047" y="673963"/>
            <a:chExt cx="3235543" cy="729388"/>
          </a:xfrm>
        </p:grpSpPr>
        <p:sp>
          <p:nvSpPr>
            <p:cNvPr id="120" name="Rectangle 119"/>
            <p:cNvSpPr/>
            <p:nvPr/>
          </p:nvSpPr>
          <p:spPr>
            <a:xfrm>
              <a:off x="194443" y="673963"/>
              <a:ext cx="3215923" cy="261610"/>
            </a:xfrm>
            <a:prstGeom prst="rect">
              <a:avLst/>
            </a:prstGeom>
            <a:solidFill>
              <a:schemeClr val="accent1"/>
            </a:solidFill>
          </p:spPr>
          <p:txBody>
            <a:bodyPr wrap="square">
              <a:spAutoFit/>
            </a:bodyPr>
            <a:lstStyle/>
            <a:p>
              <a:pPr algn="ctr"/>
              <a:r>
                <a:rPr lang="es-ES_tradnl" sz="1100" b="1">
                  <a:solidFill>
                    <a:schemeClr val="bg2"/>
                  </a:solidFill>
                  <a:latin typeface="IBM Plex Sans SemiBold" charset="0"/>
                  <a:ea typeface="IBM Plex Sans SemiBold" charset="0"/>
                  <a:cs typeface="IBM Plex Sans SemiBold" charset="0"/>
                </a:rPr>
                <a:t>Soluciones de negocio de Watson </a:t>
              </a:r>
            </a:p>
          </p:txBody>
        </p:sp>
        <p:sp>
          <p:nvSpPr>
            <p:cNvPr id="121" name="Rectangle 120"/>
            <p:cNvSpPr/>
            <p:nvPr/>
          </p:nvSpPr>
          <p:spPr>
            <a:xfrm>
              <a:off x="183047" y="920599"/>
              <a:ext cx="904994" cy="369332"/>
            </a:xfrm>
            <a:prstGeom prst="rect">
              <a:avLst/>
            </a:prstGeom>
          </p:spPr>
          <p:txBody>
            <a:bodyPr wrap="square">
              <a:spAutoFit/>
            </a:bodyPr>
            <a:lstStyle/>
            <a:p>
              <a:pPr algn="ctr"/>
              <a:r>
                <a:rPr lang="es-ES_tradnl" sz="900">
                  <a:latin typeface="IBM Plex Sans" charset="0"/>
                </a:rPr>
                <a:t>Asistente de cumplimiento</a:t>
              </a:r>
            </a:p>
          </p:txBody>
        </p:sp>
        <p:sp>
          <p:nvSpPr>
            <p:cNvPr id="122" name="Rectangle 121"/>
            <p:cNvSpPr/>
            <p:nvPr/>
          </p:nvSpPr>
          <p:spPr>
            <a:xfrm>
              <a:off x="1042002" y="920599"/>
              <a:ext cx="748063" cy="369332"/>
            </a:xfrm>
            <a:prstGeom prst="rect">
              <a:avLst/>
            </a:prstGeom>
          </p:spPr>
          <p:txBody>
            <a:bodyPr wrap="square">
              <a:spAutoFit/>
            </a:bodyPr>
            <a:lstStyle/>
            <a:p>
              <a:pPr algn="ctr"/>
              <a:r>
                <a:rPr lang="es-ES_tradnl" sz="900">
                  <a:latin typeface="IBM Plex Sans" charset="0"/>
                </a:rPr>
                <a:t>Cuidado al cliente</a:t>
              </a:r>
            </a:p>
          </p:txBody>
        </p:sp>
        <p:sp>
          <p:nvSpPr>
            <p:cNvPr id="123" name="Rectangle 122"/>
            <p:cNvSpPr/>
            <p:nvPr/>
          </p:nvSpPr>
          <p:spPr>
            <a:xfrm>
              <a:off x="1868263" y="910694"/>
              <a:ext cx="724308" cy="369332"/>
            </a:xfrm>
            <a:prstGeom prst="rect">
              <a:avLst/>
            </a:prstGeom>
          </p:spPr>
          <p:txBody>
            <a:bodyPr wrap="square">
              <a:spAutoFit/>
            </a:bodyPr>
            <a:lstStyle/>
            <a:p>
              <a:pPr algn="ctr"/>
              <a:r>
                <a:rPr lang="es-ES_tradnl" sz="900">
                  <a:latin typeface="IBM Plex Sans" charset="0"/>
                </a:rPr>
                <a:t>Asistente experto</a:t>
              </a:r>
            </a:p>
          </p:txBody>
        </p:sp>
        <p:sp>
          <p:nvSpPr>
            <p:cNvPr id="129" name="Rectangle 128"/>
            <p:cNvSpPr/>
            <p:nvPr/>
          </p:nvSpPr>
          <p:spPr>
            <a:xfrm>
              <a:off x="2699860" y="920599"/>
              <a:ext cx="695194" cy="369332"/>
            </a:xfrm>
            <a:prstGeom prst="rect">
              <a:avLst/>
            </a:prstGeom>
          </p:spPr>
          <p:txBody>
            <a:bodyPr wrap="square">
              <a:spAutoFit/>
            </a:bodyPr>
            <a:lstStyle/>
            <a:p>
              <a:pPr algn="ctr"/>
              <a:r>
                <a:rPr lang="es-ES_tradnl" sz="900">
                  <a:latin typeface="IBM Plex Sans" charset="0"/>
                </a:rPr>
                <a:t>Voz del cliente</a:t>
              </a:r>
            </a:p>
          </p:txBody>
        </p:sp>
        <p:sp>
          <p:nvSpPr>
            <p:cNvPr id="130" name="Rectangle 129"/>
            <p:cNvSpPr/>
            <p:nvPr/>
          </p:nvSpPr>
          <p:spPr>
            <a:xfrm>
              <a:off x="202128" y="679853"/>
              <a:ext cx="3216462"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cxnSp>
          <p:nvCxnSpPr>
            <p:cNvPr id="134" name="Straight Connector 133"/>
            <p:cNvCxnSpPr/>
            <p:nvPr/>
          </p:nvCxnSpPr>
          <p:spPr>
            <a:xfrm>
              <a:off x="101312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82530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38641"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grpSp>
      <p:sp>
        <p:nvSpPr>
          <p:cNvPr id="141" name="Rectangle 140"/>
          <p:cNvSpPr/>
          <p:nvPr/>
        </p:nvSpPr>
        <p:spPr>
          <a:xfrm>
            <a:off x="337621" y="4216399"/>
            <a:ext cx="1645920" cy="369332"/>
          </a:xfrm>
          <a:prstGeom prst="rect">
            <a:avLst/>
          </a:prstGeom>
          <a:solidFill>
            <a:schemeClr val="bg2">
              <a:lumMod val="95000"/>
            </a:schemeClr>
          </a:solidFill>
        </p:spPr>
        <p:txBody>
          <a:bodyPr wrap="square" anchor="ctr">
            <a:spAutoFit/>
          </a:bodyPr>
          <a:lstStyle/>
          <a:p>
            <a:pPr algn="ctr" defTabSz="914377"/>
            <a:r>
              <a:rPr lang="es-ES_tradnl" sz="900">
                <a:solidFill>
                  <a:srgbClr val="000000"/>
                </a:solidFill>
              </a:rPr>
              <a:t>Watson Enriched Data &amp; </a:t>
            </a:r>
          </a:p>
          <a:p>
            <a:pPr algn="ctr" defTabSz="914377"/>
            <a:r>
              <a:rPr lang="es-ES_tradnl" sz="900">
                <a:solidFill>
                  <a:srgbClr val="000000"/>
                </a:solidFill>
              </a:rPr>
              <a:t>Analytical Assets</a:t>
            </a:r>
          </a:p>
        </p:txBody>
      </p:sp>
      <p:sp>
        <p:nvSpPr>
          <p:cNvPr id="142" name="Rectangle 141"/>
          <p:cNvSpPr/>
          <p:nvPr/>
        </p:nvSpPr>
        <p:spPr>
          <a:xfrm>
            <a:off x="2013002" y="4216399"/>
            <a:ext cx="1645920" cy="369332"/>
          </a:xfrm>
          <a:prstGeom prst="rect">
            <a:avLst/>
          </a:prstGeom>
          <a:solidFill>
            <a:schemeClr val="bg2">
              <a:lumMod val="95000"/>
            </a:schemeClr>
          </a:solidFill>
        </p:spPr>
        <p:txBody>
          <a:bodyPr wrap="square" anchor="ctr">
            <a:spAutoFit/>
          </a:bodyPr>
          <a:lstStyle/>
          <a:p>
            <a:pPr algn="ctr" defTabSz="914377"/>
            <a:r>
              <a:rPr lang="es-ES_tradnl" sz="900">
                <a:solidFill>
                  <a:srgbClr val="000000"/>
                </a:solidFill>
              </a:rPr>
              <a:t>Watson Powered Search &amp; Social Collaboration</a:t>
            </a:r>
          </a:p>
        </p:txBody>
      </p:sp>
      <p:sp>
        <p:nvSpPr>
          <p:cNvPr id="143" name="Rectangle 142"/>
          <p:cNvSpPr/>
          <p:nvPr/>
        </p:nvSpPr>
        <p:spPr>
          <a:xfrm>
            <a:off x="3688383" y="4216399"/>
            <a:ext cx="1645920" cy="369332"/>
          </a:xfrm>
          <a:prstGeom prst="rect">
            <a:avLst/>
          </a:prstGeom>
          <a:solidFill>
            <a:schemeClr val="bg2">
              <a:lumMod val="95000"/>
            </a:schemeClr>
          </a:solidFill>
        </p:spPr>
        <p:txBody>
          <a:bodyPr wrap="square" anchor="ctr">
            <a:spAutoFit/>
          </a:bodyPr>
          <a:lstStyle/>
          <a:p>
            <a:pPr algn="ctr"/>
            <a:r>
              <a:rPr lang="es-ES_tradnl" sz="900">
                <a:latin typeface="IBM Plex Sans" charset="0"/>
              </a:rPr>
              <a:t>Active Policy </a:t>
            </a:r>
            <a:br>
              <a:rPr lang="es-ES_tradnl" sz="900">
                <a:latin typeface="IBM Plex Sans" charset="0"/>
              </a:rPr>
            </a:br>
            <a:r>
              <a:rPr lang="es-ES_tradnl" sz="900">
                <a:latin typeface="IBM Plex Sans" charset="0"/>
              </a:rPr>
              <a:t>Enforcement</a:t>
            </a:r>
          </a:p>
        </p:txBody>
      </p:sp>
      <p:sp>
        <p:nvSpPr>
          <p:cNvPr id="144" name="Rectangle 143"/>
          <p:cNvSpPr/>
          <p:nvPr/>
        </p:nvSpPr>
        <p:spPr>
          <a:xfrm>
            <a:off x="5363764" y="4216399"/>
            <a:ext cx="1645920" cy="369332"/>
          </a:xfrm>
          <a:prstGeom prst="rect">
            <a:avLst/>
          </a:prstGeom>
          <a:solidFill>
            <a:schemeClr val="bg2">
              <a:lumMod val="95000"/>
            </a:schemeClr>
          </a:solidFill>
        </p:spPr>
        <p:txBody>
          <a:bodyPr wrap="square" anchor="ctr">
            <a:spAutoFit/>
          </a:bodyPr>
          <a:lstStyle/>
          <a:p>
            <a:pPr algn="ctr" defTabSz="914377"/>
            <a:r>
              <a:rPr lang="es-ES_tradnl" sz="900">
                <a:solidFill>
                  <a:srgbClr val="000000"/>
                </a:solidFill>
              </a:rPr>
              <a:t>Model Governance,</a:t>
            </a:r>
          </a:p>
          <a:p>
            <a:pPr algn="ctr" defTabSz="914377"/>
            <a:r>
              <a:rPr lang="es-ES_tradnl" sz="900">
                <a:solidFill>
                  <a:srgbClr val="000000"/>
                </a:solidFill>
              </a:rPr>
              <a:t> Traceability &amp; Lineage</a:t>
            </a:r>
          </a:p>
        </p:txBody>
      </p:sp>
      <p:sp>
        <p:nvSpPr>
          <p:cNvPr id="145" name="Rectangle 144"/>
          <p:cNvSpPr/>
          <p:nvPr/>
        </p:nvSpPr>
        <p:spPr>
          <a:xfrm>
            <a:off x="7039146" y="4227941"/>
            <a:ext cx="1645920" cy="346249"/>
          </a:xfrm>
          <a:prstGeom prst="rect">
            <a:avLst/>
          </a:prstGeom>
          <a:solidFill>
            <a:schemeClr val="bg2">
              <a:lumMod val="95000"/>
            </a:schemeClr>
          </a:solidFill>
        </p:spPr>
        <p:txBody>
          <a:bodyPr wrap="square" anchor="ctr">
            <a:noAutofit/>
          </a:bodyPr>
          <a:lstStyle/>
          <a:p>
            <a:pPr algn="ctr"/>
            <a:r>
              <a:rPr lang="es-ES_tradnl" sz="900">
                <a:latin typeface="IBM Plex Sans" charset="0"/>
              </a:rPr>
              <a:t>Data Kits</a:t>
            </a:r>
          </a:p>
        </p:txBody>
      </p:sp>
      <p:sp>
        <p:nvSpPr>
          <p:cNvPr id="147" name="Rectangle 146"/>
          <p:cNvSpPr/>
          <p:nvPr/>
        </p:nvSpPr>
        <p:spPr>
          <a:xfrm>
            <a:off x="6473058" y="4771353"/>
            <a:ext cx="2502433" cy="246221"/>
          </a:xfrm>
          <a:prstGeom prst="rect">
            <a:avLst/>
          </a:prstGeom>
        </p:spPr>
        <p:txBody>
          <a:bodyPr wrap="square">
            <a:spAutoFit/>
          </a:bodyPr>
          <a:lstStyle/>
          <a:p>
            <a:pPr algn="ctr"/>
            <a:r>
              <a:rPr lang="es-ES_tradnl" sz="1000">
                <a:solidFill>
                  <a:schemeClr val="bg2"/>
                </a:solidFill>
                <a:ea typeface="IBM Plex Sans" charset="0"/>
                <a:cs typeface="IBM Plex Sans" charset="0"/>
              </a:rPr>
              <a:t>Learns from Small data</a:t>
            </a:r>
          </a:p>
        </p:txBody>
      </p:sp>
      <p:sp>
        <p:nvSpPr>
          <p:cNvPr id="148" name="Rectangle 147"/>
          <p:cNvSpPr/>
          <p:nvPr/>
        </p:nvSpPr>
        <p:spPr>
          <a:xfrm>
            <a:off x="399329" y="3482707"/>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s-ES_tradnl" sz="1100">
                <a:solidFill>
                  <a:schemeClr val="bg1"/>
                </a:solidFill>
                <a:cs typeface="Arial"/>
              </a:rPr>
              <a:t>Watson Machine Learning y Deep Learning as a Service</a:t>
            </a:r>
          </a:p>
        </p:txBody>
      </p:sp>
      <p:sp>
        <p:nvSpPr>
          <p:cNvPr id="151" name="Rectangle 150"/>
          <p:cNvSpPr/>
          <p:nvPr/>
        </p:nvSpPr>
        <p:spPr>
          <a:xfrm>
            <a:off x="254110" y="3912082"/>
            <a:ext cx="8527100" cy="747354"/>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52" name="Rectangle 151"/>
          <p:cNvSpPr/>
          <p:nvPr/>
        </p:nvSpPr>
        <p:spPr>
          <a:xfrm>
            <a:off x="183048" y="1526819"/>
            <a:ext cx="8720960" cy="238138"/>
          </a:xfrm>
          <a:prstGeom prst="rect">
            <a:avLst/>
          </a:prstGeom>
          <a:solidFill>
            <a:schemeClr val="accent3">
              <a:lumMod val="60000"/>
              <a:lumOff val="40000"/>
            </a:schemeClr>
          </a:solidFill>
          <a:ln>
            <a:noFill/>
          </a:ln>
        </p:spPr>
        <p:txBody>
          <a:bodyPr wrap="square" lIns="0" tIns="0" rIns="0" bIns="0" rtlCol="0" anchor="ctr">
            <a:noAutofit/>
          </a:bodyPr>
          <a:lstStyle/>
          <a:p>
            <a:pPr marL="60323" algn="ctr"/>
            <a:r>
              <a:rPr lang="es-ES_tradnl" sz="1400">
                <a:solidFill>
                  <a:srgbClr val="FFFFFF"/>
                </a:solidFill>
                <a:cs typeface="Arial"/>
              </a:rPr>
              <a:t>Watson Studio</a:t>
            </a:r>
          </a:p>
        </p:txBody>
      </p:sp>
      <p:grpSp>
        <p:nvGrpSpPr>
          <p:cNvPr id="154" name="Group 153"/>
          <p:cNvGrpSpPr/>
          <p:nvPr/>
        </p:nvGrpSpPr>
        <p:grpSpPr>
          <a:xfrm>
            <a:off x="254109" y="2044417"/>
            <a:ext cx="8527100" cy="1336896"/>
            <a:chOff x="291816" y="2167658"/>
            <a:chExt cx="8527100" cy="1336896"/>
          </a:xfrm>
        </p:grpSpPr>
        <p:pic>
          <p:nvPicPr>
            <p:cNvPr id="157" name="Picture 156"/>
            <p:cNvPicPr>
              <a:picLocks noChangeAspect="1"/>
            </p:cNvPicPr>
            <p:nvPr/>
          </p:nvPicPr>
          <p:blipFill>
            <a:blip r:embed="rId2"/>
            <a:stretch>
              <a:fillRect/>
            </a:stretch>
          </p:blipFill>
          <p:spPr>
            <a:xfrm>
              <a:off x="291816" y="2683638"/>
              <a:ext cx="8527100" cy="743098"/>
            </a:xfrm>
            <a:prstGeom prst="rect">
              <a:avLst/>
            </a:prstGeom>
          </p:spPr>
        </p:pic>
        <p:sp>
          <p:nvSpPr>
            <p:cNvPr id="158" name="Rectangle 157"/>
            <p:cNvSpPr/>
            <p:nvPr/>
          </p:nvSpPr>
          <p:spPr>
            <a:xfrm>
              <a:off x="439019" y="2322358"/>
              <a:ext cx="8196981" cy="881871"/>
            </a:xfrm>
            <a:prstGeom prst="rect">
              <a:avLst/>
            </a:prstGeom>
            <a:solidFill>
              <a:schemeClr val="accent1">
                <a:lumMod val="20000"/>
                <a:lumOff val="80000"/>
              </a:schemeClr>
            </a:solidFill>
            <a:ln w="22225">
              <a:solidFill>
                <a:schemeClr val="accent3">
                  <a:lumMod val="60000"/>
                  <a:lumOff val="4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59" name="Triangle 158"/>
            <p:cNvSpPr/>
            <p:nvPr/>
          </p:nvSpPr>
          <p:spPr>
            <a:xfrm>
              <a:off x="762000" y="2167658"/>
              <a:ext cx="156308" cy="134748"/>
            </a:xfrm>
            <a:prstGeom prst="triangle">
              <a:avLst/>
            </a:prstGeom>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60" name="Triangle 159"/>
            <p:cNvSpPr/>
            <p:nvPr/>
          </p:nvSpPr>
          <p:spPr>
            <a:xfrm>
              <a:off x="1340338" y="2167658"/>
              <a:ext cx="191049" cy="164697"/>
            </a:xfrm>
            <a:prstGeom prst="triangle">
              <a:avLst/>
            </a:prstGeom>
          </p:spPr>
          <p:txBody>
            <a:bodyPr wrap="square" lIns="0" tIns="0" rIns="0" bIns="0" rtlCol="0" anchor="ctr">
              <a:noAutofit/>
            </a:bodyPr>
            <a:lstStyle/>
            <a:p>
              <a:pPr algn="ctr"/>
              <a:endParaRPr lang="es-ES_tradnl" sz="1200">
                <a:solidFill>
                  <a:srgbClr val="FFFFFF"/>
                </a:solidFill>
                <a:latin typeface="Arial"/>
                <a:cs typeface="Arial"/>
              </a:endParaRPr>
            </a:p>
          </p:txBody>
        </p:sp>
        <p:pic>
          <p:nvPicPr>
            <p:cNvPr id="161" name="Picture 160"/>
            <p:cNvPicPr>
              <a:picLocks/>
            </p:cNvPicPr>
            <p:nvPr/>
          </p:nvPicPr>
          <p:blipFill>
            <a:blip r:embed="rId3"/>
            <a:stretch>
              <a:fillRect/>
            </a:stretch>
          </p:blipFill>
          <p:spPr>
            <a:xfrm>
              <a:off x="538964" y="2415552"/>
              <a:ext cx="1270839" cy="696076"/>
            </a:xfrm>
            <a:prstGeom prst="rect">
              <a:avLst/>
            </a:prstGeom>
          </p:spPr>
        </p:pic>
        <p:pic>
          <p:nvPicPr>
            <p:cNvPr id="162" name="Picture 161"/>
            <p:cNvPicPr>
              <a:picLocks/>
            </p:cNvPicPr>
            <p:nvPr/>
          </p:nvPicPr>
          <p:blipFill>
            <a:blip r:embed="rId3"/>
            <a:stretch>
              <a:fillRect/>
            </a:stretch>
          </p:blipFill>
          <p:spPr>
            <a:xfrm>
              <a:off x="1889043" y="2428015"/>
              <a:ext cx="1270839" cy="696076"/>
            </a:xfrm>
            <a:prstGeom prst="rect">
              <a:avLst/>
            </a:prstGeom>
          </p:spPr>
        </p:pic>
        <p:pic>
          <p:nvPicPr>
            <p:cNvPr id="163" name="Picture 162"/>
            <p:cNvPicPr>
              <a:picLocks/>
            </p:cNvPicPr>
            <p:nvPr/>
          </p:nvPicPr>
          <p:blipFill>
            <a:blip r:embed="rId3"/>
            <a:stretch>
              <a:fillRect/>
            </a:stretch>
          </p:blipFill>
          <p:spPr>
            <a:xfrm>
              <a:off x="3227102" y="2428015"/>
              <a:ext cx="1270839" cy="696076"/>
            </a:xfrm>
            <a:prstGeom prst="rect">
              <a:avLst/>
            </a:prstGeom>
          </p:spPr>
        </p:pic>
        <p:pic>
          <p:nvPicPr>
            <p:cNvPr id="164" name="Picture 163"/>
            <p:cNvPicPr>
              <a:picLocks/>
            </p:cNvPicPr>
            <p:nvPr/>
          </p:nvPicPr>
          <p:blipFill>
            <a:blip r:embed="rId3"/>
            <a:stretch>
              <a:fillRect/>
            </a:stretch>
          </p:blipFill>
          <p:spPr>
            <a:xfrm>
              <a:off x="4556518" y="2415552"/>
              <a:ext cx="1270839" cy="696076"/>
            </a:xfrm>
            <a:prstGeom prst="rect">
              <a:avLst/>
            </a:prstGeom>
          </p:spPr>
        </p:pic>
        <p:pic>
          <p:nvPicPr>
            <p:cNvPr id="165" name="Picture 164"/>
            <p:cNvPicPr>
              <a:picLocks/>
            </p:cNvPicPr>
            <p:nvPr/>
          </p:nvPicPr>
          <p:blipFill>
            <a:blip r:embed="rId3"/>
            <a:stretch>
              <a:fillRect/>
            </a:stretch>
          </p:blipFill>
          <p:spPr>
            <a:xfrm>
              <a:off x="5906597" y="2428015"/>
              <a:ext cx="1270839" cy="696076"/>
            </a:xfrm>
            <a:prstGeom prst="rect">
              <a:avLst/>
            </a:prstGeom>
          </p:spPr>
        </p:pic>
        <p:pic>
          <p:nvPicPr>
            <p:cNvPr id="166" name="Picture 165"/>
            <p:cNvPicPr>
              <a:picLocks/>
            </p:cNvPicPr>
            <p:nvPr/>
          </p:nvPicPr>
          <p:blipFill>
            <a:blip r:embed="rId3"/>
            <a:stretch>
              <a:fillRect/>
            </a:stretch>
          </p:blipFill>
          <p:spPr>
            <a:xfrm>
              <a:off x="7244656" y="2428015"/>
              <a:ext cx="1270839" cy="696076"/>
            </a:xfrm>
            <a:prstGeom prst="rect">
              <a:avLst/>
            </a:prstGeom>
          </p:spPr>
        </p:pic>
        <p:sp>
          <p:nvSpPr>
            <p:cNvPr id="167" name="Rectangle 166"/>
            <p:cNvSpPr/>
            <p:nvPr/>
          </p:nvSpPr>
          <p:spPr>
            <a:xfrm>
              <a:off x="1887780" y="2572524"/>
              <a:ext cx="1260083" cy="369332"/>
            </a:xfrm>
            <a:prstGeom prst="rect">
              <a:avLst/>
            </a:prstGeom>
          </p:spPr>
          <p:txBody>
            <a:bodyPr wrap="square">
              <a:spAutoFit/>
            </a:bodyPr>
            <a:lstStyle/>
            <a:p>
              <a:pPr algn="ctr"/>
              <a:r>
                <a:rPr lang="es-ES_tradnl" sz="900" b="1">
                  <a:latin typeface="IBM Plex Sans SemiBold" charset="0"/>
                  <a:ea typeface="IBM Plex Sans SemiBold" charset="0"/>
                  <a:cs typeface="IBM Plex Sans SemiBold" charset="0"/>
                </a:rPr>
                <a:t>Buscar y encontrar datos relevantes</a:t>
              </a:r>
            </a:p>
          </p:txBody>
        </p:sp>
        <p:sp>
          <p:nvSpPr>
            <p:cNvPr id="168" name="Rectangle 167"/>
            <p:cNvSpPr/>
            <p:nvPr/>
          </p:nvSpPr>
          <p:spPr>
            <a:xfrm>
              <a:off x="538964" y="2570470"/>
              <a:ext cx="1256505" cy="369332"/>
            </a:xfrm>
            <a:prstGeom prst="rect">
              <a:avLst/>
            </a:prstGeom>
          </p:spPr>
          <p:txBody>
            <a:bodyPr wrap="square">
              <a:spAutoFit/>
            </a:bodyPr>
            <a:lstStyle/>
            <a:p>
              <a:pPr algn="ctr"/>
              <a:r>
                <a:rPr lang="es-ES_tradnl" sz="900" b="1">
                  <a:latin typeface="IBM Plex Sans SemiBold" charset="0"/>
                  <a:ea typeface="IBM Plex Sans SemiBold" charset="0"/>
                  <a:cs typeface="IBM Plex Sans SemiBold" charset="0"/>
                </a:rPr>
                <a:t>Conectar &amp; Acceder a datos</a:t>
              </a:r>
            </a:p>
          </p:txBody>
        </p:sp>
        <p:sp>
          <p:nvSpPr>
            <p:cNvPr id="169" name="Rectangle 168"/>
            <p:cNvSpPr/>
            <p:nvPr/>
          </p:nvSpPr>
          <p:spPr>
            <a:xfrm>
              <a:off x="3232273" y="2506725"/>
              <a:ext cx="1260083" cy="507831"/>
            </a:xfrm>
            <a:prstGeom prst="rect">
              <a:avLst/>
            </a:prstGeom>
          </p:spPr>
          <p:txBody>
            <a:bodyPr wrap="square">
              <a:spAutoFit/>
            </a:bodyPr>
            <a:lstStyle/>
            <a:p>
              <a:pPr algn="ctr"/>
              <a:r>
                <a:rPr lang="es-ES_tradnl" sz="900" b="1">
                  <a:latin typeface="IBM Plex Sans SemiBold" charset="0"/>
                  <a:ea typeface="IBM Plex Sans SemiBold" charset="0"/>
                  <a:cs typeface="IBM Plex Sans SemiBold" charset="0"/>
                </a:rPr>
                <a:t>Preparar los datos</a:t>
              </a:r>
              <a:br>
                <a:rPr lang="es-ES_tradnl" sz="900" b="1">
                  <a:latin typeface="IBM Plex Sans SemiBold" charset="0"/>
                  <a:ea typeface="IBM Plex Sans SemiBold" charset="0"/>
                  <a:cs typeface="IBM Plex Sans SemiBold" charset="0"/>
                </a:rPr>
              </a:br>
              <a:r>
                <a:rPr lang="es-ES_tradnl" sz="900" b="1">
                  <a:latin typeface="IBM Plex Sans SemiBold" charset="0"/>
                  <a:ea typeface="IBM Plex Sans SemiBold" charset="0"/>
                  <a:cs typeface="IBM Plex Sans SemiBold" charset="0"/>
                </a:rPr>
                <a:t>(Ingerir, Curar y enriquecer)</a:t>
              </a:r>
            </a:p>
          </p:txBody>
        </p:sp>
        <p:sp>
          <p:nvSpPr>
            <p:cNvPr id="170" name="Rectangle 169"/>
            <p:cNvSpPr/>
            <p:nvPr/>
          </p:nvSpPr>
          <p:spPr>
            <a:xfrm>
              <a:off x="4552940" y="2569262"/>
              <a:ext cx="1260083" cy="369332"/>
            </a:xfrm>
            <a:prstGeom prst="rect">
              <a:avLst/>
            </a:prstGeom>
          </p:spPr>
          <p:txBody>
            <a:bodyPr wrap="square">
              <a:spAutoFit/>
            </a:bodyPr>
            <a:lstStyle/>
            <a:p>
              <a:pPr algn="ctr"/>
              <a:r>
                <a:rPr lang="es-ES_tradnl" sz="900" b="1">
                  <a:latin typeface="IBM Plex Sans SemiBold" charset="0"/>
                  <a:ea typeface="IBM Plex Sans SemiBold" charset="0"/>
                  <a:cs typeface="IBM Plex Sans SemiBold" charset="0"/>
                </a:rPr>
                <a:t>Construir y entrenar Modelos de IA</a:t>
              </a:r>
            </a:p>
          </p:txBody>
        </p:sp>
        <p:sp>
          <p:nvSpPr>
            <p:cNvPr id="171" name="Rectangle 170"/>
            <p:cNvSpPr/>
            <p:nvPr/>
          </p:nvSpPr>
          <p:spPr>
            <a:xfrm>
              <a:off x="5923368" y="2578783"/>
              <a:ext cx="1227713" cy="230832"/>
            </a:xfrm>
            <a:prstGeom prst="rect">
              <a:avLst/>
            </a:prstGeom>
          </p:spPr>
          <p:txBody>
            <a:bodyPr wrap="square">
              <a:spAutoFit/>
            </a:bodyPr>
            <a:lstStyle/>
            <a:p>
              <a:pPr algn="ctr"/>
              <a:r>
                <a:rPr lang="es-ES_tradnl" sz="900" b="1">
                  <a:latin typeface="IBM Plex Sans SemiBold" charset="0"/>
                  <a:ea typeface="IBM Plex Sans SemiBold" charset="0"/>
                  <a:cs typeface="IBM Plex Sans SemiBold" charset="0"/>
                </a:rPr>
                <a:t>Desplegar modelos</a:t>
              </a:r>
            </a:p>
          </p:txBody>
        </p:sp>
        <p:sp>
          <p:nvSpPr>
            <p:cNvPr id="172" name="Rectangle 171"/>
            <p:cNvSpPr/>
            <p:nvPr/>
          </p:nvSpPr>
          <p:spPr>
            <a:xfrm>
              <a:off x="7263710" y="2475910"/>
              <a:ext cx="1227713" cy="646331"/>
            </a:xfrm>
            <a:prstGeom prst="rect">
              <a:avLst/>
            </a:prstGeom>
          </p:spPr>
          <p:txBody>
            <a:bodyPr wrap="square">
              <a:spAutoFit/>
            </a:bodyPr>
            <a:lstStyle/>
            <a:p>
              <a:pPr algn="ctr"/>
              <a:r>
                <a:rPr lang="es-ES_tradnl" sz="900" b="1">
                  <a:latin typeface="IBM Plex Sans SemiBold" charset="0"/>
                  <a:ea typeface="IBM Plex Sans SemiBold" charset="0"/>
                  <a:cs typeface="IBM Plex Sans SemiBold" charset="0"/>
                </a:rPr>
                <a:t>Monitorear, analizar y administrar modelos</a:t>
              </a:r>
            </a:p>
          </p:txBody>
        </p:sp>
        <p:pic>
          <p:nvPicPr>
            <p:cNvPr id="173" name="Picture 172"/>
            <p:cNvPicPr>
              <a:picLocks noChangeAspect="1"/>
            </p:cNvPicPr>
            <p:nvPr/>
          </p:nvPicPr>
          <p:blipFill>
            <a:blip r:embed="rId4"/>
            <a:stretch>
              <a:fillRect/>
            </a:stretch>
          </p:blipFill>
          <p:spPr>
            <a:xfrm>
              <a:off x="1699974" y="2726531"/>
              <a:ext cx="50181" cy="94090"/>
            </a:xfrm>
            <a:prstGeom prst="rect">
              <a:avLst/>
            </a:prstGeom>
          </p:spPr>
        </p:pic>
        <p:pic>
          <p:nvPicPr>
            <p:cNvPr id="174" name="Picture 173"/>
            <p:cNvPicPr>
              <a:picLocks noChangeAspect="1"/>
            </p:cNvPicPr>
            <p:nvPr/>
          </p:nvPicPr>
          <p:blipFill>
            <a:blip r:embed="rId4"/>
            <a:stretch>
              <a:fillRect/>
            </a:stretch>
          </p:blipFill>
          <p:spPr>
            <a:xfrm>
              <a:off x="3046254" y="2726531"/>
              <a:ext cx="50181" cy="94090"/>
            </a:xfrm>
            <a:prstGeom prst="rect">
              <a:avLst/>
            </a:prstGeom>
          </p:spPr>
        </p:pic>
        <p:pic>
          <p:nvPicPr>
            <p:cNvPr id="175" name="Picture 174"/>
            <p:cNvPicPr>
              <a:picLocks noChangeAspect="1"/>
            </p:cNvPicPr>
            <p:nvPr/>
          </p:nvPicPr>
          <p:blipFill>
            <a:blip r:embed="rId4"/>
            <a:stretch>
              <a:fillRect/>
            </a:stretch>
          </p:blipFill>
          <p:spPr>
            <a:xfrm>
              <a:off x="4395590" y="2726531"/>
              <a:ext cx="50181" cy="94090"/>
            </a:xfrm>
            <a:prstGeom prst="rect">
              <a:avLst/>
            </a:prstGeom>
          </p:spPr>
        </p:pic>
        <p:pic>
          <p:nvPicPr>
            <p:cNvPr id="176" name="Picture 175"/>
            <p:cNvPicPr>
              <a:picLocks noChangeAspect="1"/>
            </p:cNvPicPr>
            <p:nvPr/>
          </p:nvPicPr>
          <p:blipFill>
            <a:blip r:embed="rId4"/>
            <a:stretch>
              <a:fillRect/>
            </a:stretch>
          </p:blipFill>
          <p:spPr>
            <a:xfrm>
              <a:off x="5719720" y="2726531"/>
              <a:ext cx="50181" cy="94090"/>
            </a:xfrm>
            <a:prstGeom prst="rect">
              <a:avLst/>
            </a:prstGeom>
          </p:spPr>
        </p:pic>
        <p:pic>
          <p:nvPicPr>
            <p:cNvPr id="177" name="Picture 176"/>
            <p:cNvPicPr>
              <a:picLocks noChangeAspect="1"/>
            </p:cNvPicPr>
            <p:nvPr/>
          </p:nvPicPr>
          <p:blipFill>
            <a:blip r:embed="rId4"/>
            <a:stretch>
              <a:fillRect/>
            </a:stretch>
          </p:blipFill>
          <p:spPr>
            <a:xfrm>
              <a:off x="7063808" y="2726531"/>
              <a:ext cx="50181" cy="94090"/>
            </a:xfrm>
            <a:prstGeom prst="rect">
              <a:avLst/>
            </a:prstGeom>
          </p:spPr>
        </p:pic>
        <p:pic>
          <p:nvPicPr>
            <p:cNvPr id="178" name="Picture 177"/>
            <p:cNvPicPr>
              <a:picLocks noChangeAspect="1"/>
            </p:cNvPicPr>
            <p:nvPr/>
          </p:nvPicPr>
          <p:blipFill>
            <a:blip r:embed="rId4"/>
            <a:stretch>
              <a:fillRect/>
            </a:stretch>
          </p:blipFill>
          <p:spPr>
            <a:xfrm>
              <a:off x="8396280" y="2726531"/>
              <a:ext cx="50181" cy="94090"/>
            </a:xfrm>
            <a:prstGeom prst="rect">
              <a:avLst/>
            </a:prstGeom>
          </p:spPr>
        </p:pic>
        <p:sp>
          <p:nvSpPr>
            <p:cNvPr id="179" name="Rectangle 178"/>
            <p:cNvSpPr/>
            <p:nvPr/>
          </p:nvSpPr>
          <p:spPr>
            <a:xfrm>
              <a:off x="3630383" y="3279332"/>
              <a:ext cx="1780249" cy="224435"/>
            </a:xfrm>
            <a:prstGeom prst="rect">
              <a:avLst/>
            </a:prstGeom>
            <a:solidFill>
              <a:schemeClr val="accent1">
                <a:lumMod val="20000"/>
                <a:lumOff val="80000"/>
              </a:schemeClr>
            </a:solidFill>
            <a:ln w="19050">
              <a:solidFill>
                <a:schemeClr val="accent3">
                  <a:lumMod val="60000"/>
                  <a:lumOff val="4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80" name="Rectangle 179"/>
            <p:cNvSpPr/>
            <p:nvPr/>
          </p:nvSpPr>
          <p:spPr>
            <a:xfrm>
              <a:off x="3890467" y="3289110"/>
              <a:ext cx="1260083" cy="215444"/>
            </a:xfrm>
            <a:prstGeom prst="rect">
              <a:avLst/>
            </a:prstGeom>
          </p:spPr>
          <p:txBody>
            <a:bodyPr wrap="square">
              <a:spAutoFit/>
            </a:bodyPr>
            <a:lstStyle/>
            <a:p>
              <a:pPr algn="ctr"/>
              <a:r>
                <a:rPr lang="es-ES_tradnl" sz="800" b="1">
                  <a:latin typeface="IBM Plex Sans SemiBold" charset="0"/>
                  <a:ea typeface="IBM Plex Sans SemiBold" charset="0"/>
                  <a:cs typeface="IBM Plex Sans SemiBold" charset="0"/>
                </a:rPr>
                <a:t>Aprendizaje Continuo</a:t>
              </a:r>
            </a:p>
          </p:txBody>
        </p:sp>
        <p:pic>
          <p:nvPicPr>
            <p:cNvPr id="181" name="Picture 180"/>
            <p:cNvPicPr>
              <a:picLocks noChangeAspect="1"/>
            </p:cNvPicPr>
            <p:nvPr/>
          </p:nvPicPr>
          <p:blipFill>
            <a:blip r:embed="rId4"/>
            <a:stretch>
              <a:fillRect/>
            </a:stretch>
          </p:blipFill>
          <p:spPr>
            <a:xfrm>
              <a:off x="386856" y="2654705"/>
              <a:ext cx="50181" cy="94090"/>
            </a:xfrm>
            <a:prstGeom prst="rect">
              <a:avLst/>
            </a:prstGeom>
          </p:spPr>
        </p:pic>
      </p:grpSp>
      <p:sp>
        <p:nvSpPr>
          <p:cNvPr id="79" name="Rectangle 78"/>
          <p:cNvSpPr/>
          <p:nvPr/>
        </p:nvSpPr>
        <p:spPr>
          <a:xfrm>
            <a:off x="399329" y="1813756"/>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s-ES_tradnl" sz="1100">
                <a:solidFill>
                  <a:schemeClr val="bg1"/>
                </a:solidFill>
                <a:cs typeface="Arial"/>
              </a:rPr>
              <a:t>APIs de Watson</a:t>
            </a:r>
          </a:p>
        </p:txBody>
      </p:sp>
      <p:grpSp>
        <p:nvGrpSpPr>
          <p:cNvPr id="12" name="Group 11"/>
          <p:cNvGrpSpPr/>
          <p:nvPr/>
        </p:nvGrpSpPr>
        <p:grpSpPr>
          <a:xfrm>
            <a:off x="3437922" y="679854"/>
            <a:ext cx="2585593" cy="723499"/>
            <a:chOff x="3445605" y="679853"/>
            <a:chExt cx="2585593" cy="723498"/>
          </a:xfrm>
        </p:grpSpPr>
        <p:sp>
          <p:nvSpPr>
            <p:cNvPr id="124" name="Rectangle 123"/>
            <p:cNvSpPr/>
            <p:nvPr/>
          </p:nvSpPr>
          <p:spPr>
            <a:xfrm>
              <a:off x="3452883" y="920599"/>
              <a:ext cx="904994" cy="369332"/>
            </a:xfrm>
            <a:prstGeom prst="rect">
              <a:avLst/>
            </a:prstGeom>
          </p:spPr>
          <p:txBody>
            <a:bodyPr wrap="square">
              <a:spAutoFit/>
            </a:bodyPr>
            <a:lstStyle/>
            <a:p>
              <a:pPr algn="ctr"/>
              <a:r>
                <a:rPr lang="es-ES_tradnl" sz="900">
                  <a:latin typeface="IBM Plex Sans" charset="0"/>
                </a:rPr>
                <a:t>Asistente de Watson</a:t>
              </a:r>
            </a:p>
          </p:txBody>
        </p:sp>
        <p:sp>
          <p:nvSpPr>
            <p:cNvPr id="125" name="Rectangle 124"/>
            <p:cNvSpPr/>
            <p:nvPr/>
          </p:nvSpPr>
          <p:spPr>
            <a:xfrm>
              <a:off x="4275505" y="920599"/>
              <a:ext cx="920889" cy="369331"/>
            </a:xfrm>
            <a:prstGeom prst="rect">
              <a:avLst/>
            </a:prstGeom>
          </p:spPr>
          <p:txBody>
            <a:bodyPr wrap="square">
              <a:spAutoFit/>
            </a:bodyPr>
            <a:lstStyle/>
            <a:p>
              <a:pPr algn="ctr"/>
              <a:r>
                <a:rPr lang="es-ES_tradnl" sz="900">
                  <a:latin typeface="IBM Plex Sans" charset="0"/>
                </a:rPr>
                <a:t>Watson Cybersecurity</a:t>
              </a:r>
            </a:p>
          </p:txBody>
        </p:sp>
        <p:sp>
          <p:nvSpPr>
            <p:cNvPr id="126" name="Rectangle 125"/>
            <p:cNvSpPr/>
            <p:nvPr/>
          </p:nvSpPr>
          <p:spPr>
            <a:xfrm>
              <a:off x="5148904" y="920599"/>
              <a:ext cx="810511" cy="369331"/>
            </a:xfrm>
            <a:prstGeom prst="rect">
              <a:avLst/>
            </a:prstGeom>
          </p:spPr>
          <p:txBody>
            <a:bodyPr wrap="square">
              <a:spAutoFit/>
            </a:bodyPr>
            <a:lstStyle/>
            <a:p>
              <a:pPr algn="ctr"/>
              <a:r>
                <a:rPr lang="es-ES_tradnl" sz="900">
                  <a:latin typeface="IBM Plex Sans" charset="0"/>
                </a:rPr>
                <a:t>Compare &amp; Comply</a:t>
              </a:r>
            </a:p>
          </p:txBody>
        </p:sp>
        <p:sp>
          <p:nvSpPr>
            <p:cNvPr id="131" name="Rectangle 130"/>
            <p:cNvSpPr/>
            <p:nvPr/>
          </p:nvSpPr>
          <p:spPr>
            <a:xfrm>
              <a:off x="3447908" y="679853"/>
              <a:ext cx="2583290"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cxnSp>
          <p:nvCxnSpPr>
            <p:cNvPr id="137" name="Straight Connector 136"/>
            <p:cNvCxnSpPr/>
            <p:nvPr/>
          </p:nvCxnSpPr>
          <p:spPr>
            <a:xfrm>
              <a:off x="4336812"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5148904" y="863855"/>
              <a:ext cx="1646" cy="538708"/>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445605" y="686922"/>
              <a:ext cx="2582863" cy="261610"/>
            </a:xfrm>
            <a:prstGeom prst="rect">
              <a:avLst/>
            </a:prstGeom>
            <a:solidFill>
              <a:schemeClr val="accent1"/>
            </a:solidFill>
          </p:spPr>
          <p:txBody>
            <a:bodyPr wrap="square">
              <a:spAutoFit/>
            </a:bodyPr>
            <a:lstStyle/>
            <a:p>
              <a:pPr algn="ctr"/>
              <a:r>
                <a:rPr lang="es-ES_tradnl" sz="1100" b="1">
                  <a:solidFill>
                    <a:schemeClr val="bg2"/>
                  </a:solidFill>
                  <a:latin typeface="IBM Plex Sans SemiBold" charset="0"/>
                  <a:ea typeface="IBM Plex Sans SemiBold" charset="0"/>
                  <a:cs typeface="IBM Plex Sans SemiBold" charset="0"/>
                </a:rPr>
                <a:t>Aplicaciones de Watson</a:t>
              </a:r>
            </a:p>
          </p:txBody>
        </p:sp>
      </p:grpSp>
      <p:grpSp>
        <p:nvGrpSpPr>
          <p:cNvPr id="13" name="Group 12"/>
          <p:cNvGrpSpPr/>
          <p:nvPr/>
        </p:nvGrpSpPr>
        <p:grpSpPr>
          <a:xfrm>
            <a:off x="6052163" y="679853"/>
            <a:ext cx="2851845" cy="723498"/>
            <a:chOff x="6052162" y="679853"/>
            <a:chExt cx="2851845" cy="723498"/>
          </a:xfrm>
        </p:grpSpPr>
        <p:sp>
          <p:nvSpPr>
            <p:cNvPr id="127" name="Rectangle 126"/>
            <p:cNvSpPr/>
            <p:nvPr/>
          </p:nvSpPr>
          <p:spPr>
            <a:xfrm>
              <a:off x="6124360" y="885902"/>
              <a:ext cx="904994" cy="230832"/>
            </a:xfrm>
            <a:prstGeom prst="rect">
              <a:avLst/>
            </a:prstGeom>
          </p:spPr>
          <p:txBody>
            <a:bodyPr wrap="square">
              <a:spAutoFit/>
            </a:bodyPr>
            <a:lstStyle/>
            <a:p>
              <a:pPr algn="ctr"/>
              <a:r>
                <a:rPr lang="es-ES_tradnl" sz="900">
                  <a:latin typeface="IBM Plex Sans" charset="0"/>
                </a:rPr>
                <a:t>...</a:t>
              </a:r>
            </a:p>
          </p:txBody>
        </p:sp>
        <p:sp>
          <p:nvSpPr>
            <p:cNvPr id="128" name="Rectangle 127"/>
            <p:cNvSpPr/>
            <p:nvPr/>
          </p:nvSpPr>
          <p:spPr>
            <a:xfrm>
              <a:off x="7999013" y="871736"/>
              <a:ext cx="904994" cy="230832"/>
            </a:xfrm>
            <a:prstGeom prst="rect">
              <a:avLst/>
            </a:prstGeom>
          </p:spPr>
          <p:txBody>
            <a:bodyPr wrap="square">
              <a:spAutoFit/>
            </a:bodyPr>
            <a:lstStyle/>
            <a:p>
              <a:pPr algn="ctr"/>
              <a:r>
                <a:rPr lang="es-ES_tradnl" sz="900">
                  <a:latin typeface="IBM Plex Sans" charset="0"/>
                </a:rPr>
                <a:t>...</a:t>
              </a:r>
            </a:p>
          </p:txBody>
        </p:sp>
        <p:sp>
          <p:nvSpPr>
            <p:cNvPr id="132" name="Rectangle 131"/>
            <p:cNvSpPr/>
            <p:nvPr/>
          </p:nvSpPr>
          <p:spPr>
            <a:xfrm>
              <a:off x="6060516" y="679853"/>
              <a:ext cx="2835138"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s-ES_tradnl" sz="1200">
                <a:solidFill>
                  <a:srgbClr val="FFFFFF"/>
                </a:solidFill>
                <a:latin typeface="Arial"/>
                <a:cs typeface="Arial"/>
              </a:endParaRPr>
            </a:p>
          </p:txBody>
        </p:sp>
        <p:sp>
          <p:nvSpPr>
            <p:cNvPr id="133" name="Rectangle 132"/>
            <p:cNvSpPr/>
            <p:nvPr/>
          </p:nvSpPr>
          <p:spPr>
            <a:xfrm>
              <a:off x="7125245" y="885902"/>
              <a:ext cx="904994" cy="230832"/>
            </a:xfrm>
            <a:prstGeom prst="rect">
              <a:avLst/>
            </a:prstGeom>
          </p:spPr>
          <p:txBody>
            <a:bodyPr wrap="square">
              <a:spAutoFit/>
            </a:bodyPr>
            <a:lstStyle/>
            <a:p>
              <a:pPr algn="ctr"/>
              <a:r>
                <a:rPr lang="es-ES_tradnl" sz="900">
                  <a:latin typeface="IBM Plex Sans" charset="0"/>
                </a:rPr>
                <a:t>...</a:t>
              </a:r>
            </a:p>
          </p:txBody>
        </p:sp>
        <p:cxnSp>
          <p:nvCxnSpPr>
            <p:cNvPr id="139" name="Straight Connector 138"/>
            <p:cNvCxnSpPr/>
            <p:nvPr/>
          </p:nvCxnSpPr>
          <p:spPr>
            <a:xfrm>
              <a:off x="700281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7999013"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6052162" y="685847"/>
              <a:ext cx="2834991" cy="261610"/>
            </a:xfrm>
            <a:prstGeom prst="rect">
              <a:avLst/>
            </a:prstGeom>
            <a:solidFill>
              <a:schemeClr val="accent1"/>
            </a:solidFill>
          </p:spPr>
          <p:txBody>
            <a:bodyPr wrap="square">
              <a:spAutoFit/>
            </a:bodyPr>
            <a:lstStyle/>
            <a:p>
              <a:pPr algn="ctr"/>
              <a:r>
                <a:rPr lang="es-ES_tradnl" sz="1100" b="1">
                  <a:solidFill>
                    <a:schemeClr val="bg2"/>
                  </a:solidFill>
                  <a:latin typeface="IBM Plex Sans SemiBold" charset="0"/>
                  <a:ea typeface="IBM Plex Sans SemiBold" charset="0"/>
                  <a:cs typeface="IBM Plex Sans SemiBold" charset="0"/>
                </a:rPr>
                <a:t>ISV &amp; Aplicaciones de terceros</a:t>
              </a:r>
            </a:p>
          </p:txBody>
        </p:sp>
      </p:grpSp>
    </p:spTree>
    <p:extLst>
      <p:ext uri="{BB962C8B-B14F-4D97-AF65-F5344CB8AC3E}">
        <p14:creationId xmlns:p14="http://schemas.microsoft.com/office/powerpoint/2010/main" val="1527273811"/>
      </p:ext>
    </p:extLst>
  </p:cSld>
  <p:clrMapOvr>
    <a:masterClrMapping/>
  </p:clrMapOvr>
  <p:transition spd="med"/>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4633</TotalTime>
  <Words>2252</Words>
  <Application>Microsoft Macintosh PowerPoint</Application>
  <PresentationFormat>On-screen Show (16:9)</PresentationFormat>
  <Paragraphs>355</Paragraphs>
  <Slides>17</Slides>
  <Notes>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17</vt:i4>
      </vt:variant>
    </vt:vector>
  </HeadingPairs>
  <TitlesOfParts>
    <vt:vector size="32" baseType="lpstr">
      <vt:lpstr>Arial</vt:lpstr>
      <vt:lpstr>Calibri</vt:lpstr>
      <vt:lpstr>Helvetica Light</vt:lpstr>
      <vt:lpstr>Helvetica Neue</vt:lpstr>
      <vt:lpstr>Helvetica Neue Light</vt:lpstr>
      <vt:lpstr>Helvetica Neue Medium</vt:lpstr>
      <vt:lpstr>Helvetica Neue Thin</vt:lpstr>
      <vt:lpstr>IBM Plex Sans</vt:lpstr>
      <vt:lpstr>IBM Plex Sans Medium</vt:lpstr>
      <vt:lpstr>IBM Plex Sans SemiBold</vt:lpstr>
      <vt:lpstr>ZapfDingbatsITC</vt:lpstr>
      <vt:lpstr>blk_background_2017</vt:lpstr>
      <vt:lpstr>dk_blu_background_2017</vt:lpstr>
      <vt:lpstr>gry_background_2017</vt:lpstr>
      <vt:lpstr>wht_background_2017</vt:lpstr>
      <vt:lpstr>    IBM Watson Studio   Juan Pablo Mora Data science, ML &amp; Analytics Architect / IBM MS in Urban data science - NYU  </vt:lpstr>
      <vt:lpstr>Machine/Deep Learning e IA estan en todas  partes</vt:lpstr>
      <vt:lpstr>PowerPoint Presentation</vt:lpstr>
      <vt:lpstr>PowerPoint Presentation</vt:lpstr>
      <vt:lpstr>PowerPoint Presentation</vt:lpstr>
      <vt:lpstr>PowerPoint Presentation</vt:lpstr>
      <vt:lpstr>Por que las empresas están sufriendo para capturar el valor real de la Información?</vt:lpstr>
      <vt:lpstr>La IA require de trabajo en equipo</vt:lpstr>
      <vt:lpstr>PowerPoint Presentation</vt:lpstr>
      <vt:lpstr>PowerPoint Presentation</vt:lpstr>
      <vt:lpstr>PowerPoint Presentation</vt:lpstr>
      <vt:lpstr>PowerPoint Presentation</vt:lpstr>
      <vt:lpstr>PowerPoint Presentation</vt:lpstr>
      <vt:lpstr>PowerPoint Presentation</vt:lpstr>
      <vt:lpstr>Todas las industrias están cambiando y se pueden beneficiar de las funcionalidades de Watson Studio</vt:lpstr>
      <vt:lpstr>Demo</vt:lpstr>
      <vt:lpstr>¿Qué usuarios abandonarán la entidad?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Nate Ceres</dc:creator>
  <cp:keywords/>
  <dc:description/>
  <cp:lastModifiedBy>Juan Pablo Mora Lopez</cp:lastModifiedBy>
  <cp:revision>230</cp:revision>
  <dcterms:created xsi:type="dcterms:W3CDTF">2018-03-01T01:59:44Z</dcterms:created>
  <dcterms:modified xsi:type="dcterms:W3CDTF">2019-03-20T14:56:33Z</dcterms:modified>
  <cp:category/>
</cp:coreProperties>
</file>